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EFC05DC-D193-1DA8-A087-A8BC3DB7F0C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CE6E9A-E19E-315E-6523-56F7344FDB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EB34B-BBB6-8D77-603B-5F8A7967BD2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66E5DA-0742-43CC-5547-E3B51250D89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FF44FC-4E7E-4B7F-92DC-800078F97059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379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08CBEA-8C69-CFF7-D5F1-846FD8A0DD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E32F8F-2249-1B15-F9E5-E955D95D59F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FD5713F-A998-298B-46C1-ADEEA2D68C6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FC32B-8E87-0D82-4C90-631AFFEA842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176E9-A233-C3DE-1EBA-937276CFEE6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2D5424-8C61-F649-A02D-10FC1B0A12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2B45F7D-DF65-417D-A3E3-40EC787EB8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2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6CA945C-E835-9467-C782-A57F36F5E0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FC3595-F25C-4732-855C-C57B6685D55E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32F6D27-D396-5220-30A7-54119EAA9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82CDC9B-71E3-0698-248F-14EBA04D76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DAFD5FD-E688-6AAB-0651-FDE60284E36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B0D9F9-000E-4CE0-BDD0-89A352971B47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7AB7D48-96F3-F359-E0DF-951F9D14C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5AF489B-9B02-D2C7-D393-82F59A4902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54426C4-0E88-90E1-FAC2-7A5D5548080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9E8911-4FCA-437A-AB35-6982CD1D64CE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E4D034C-464F-47B7-E29F-F6C9BF5CD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85D7FF3-82AC-752A-3F1D-A49B92B5E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A07538A-585F-E8B9-45F9-152F2F30C38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3F1CC4-0CC1-4633-9AAA-4770AB8D0C15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68E2700-FACA-6CBA-0985-036DBF1DA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90DF5AC-FFAA-A5F2-F29E-3B1331092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1BCE95C-71F5-0ECA-00AE-EBA09A6A9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F09A87-C943-4A45-A90D-D87276EC57FD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DC17CEE-08ED-D46F-2DA5-C367E935B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AAFF336-0020-4124-FC8F-08699BE5AD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1EEC549-0C77-927D-BE71-469E009867B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25D25-CB45-44AD-9FB6-501D61F3EA99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4BDB596-B1F2-64BD-FECD-CCA185241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DD3F403-D7B2-0085-E1CE-C9060B060D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D9A5FE3-E3D6-8B82-E960-2849AD765C9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C2BF3C-717F-4AB3-AB40-B8B905809561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B25C2FE-D461-2BB1-2FCB-B6D8E80BA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286332E-0C4D-33E1-AA1D-31A0FDAC15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B858E0A-FA7A-8095-8EDA-36923F6EC72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69EE91-835B-45BA-9A77-09329121C252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987A22C-D211-3D2C-D5F5-DA6309171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EC16EB2-083A-3821-8192-F1B54F6311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A2B28DE-1F47-C356-90D5-2FCE87E7CAE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164E5D-BC66-4356-B0BD-7841690810D6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CE4C156-DFDB-C9E6-602E-CD5722D74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FE85645-EB6A-9E82-98B8-8EDA22B19A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F780058-F572-355E-A496-C80D30F1B8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8C3CA2-1A0A-4B8F-A997-D826628F4222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4CD6A9E-EC29-A1C6-A636-675B85CB9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EBA5802-3BB8-2B48-BC5E-9015C9EA2E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3CFA7352-C8C2-496E-05E6-1B1C91F1E566}"/>
              </a:ext>
            </a:extLst>
          </p:cNvPr>
          <p:cNvSpPr txBox="1"/>
          <p:nvPr/>
        </p:nvSpPr>
        <p:spPr>
          <a:xfrm>
            <a:off x="683276" y="3680642"/>
            <a:ext cx="6253197" cy="33984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Deux réservoirs de 50kg d’oxygène chacun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Une carte céleste des constellations lunaires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Un canot de sauvetage autogonflable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Un compas magnétique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25 litres d’eau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Une trousse médicale et des seringues hypodermiques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Des signaux lumineux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rPr>
              <a:t>Un émetteur-récepteur fonctionnant sur l’énergie solaire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465A4C0-543A-06ED-4B2D-C9B9BC47AB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2DBCD5-F481-4B54-AB75-A5AAD7B30671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F847B34-554A-2ABE-C87C-313D9BA19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94082A5-4748-25F0-2101-21E67C8C19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49BB7CD-B227-65D3-1409-C8E13501C8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95039-6208-4306-86A5-FC89F284B16C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999B9A1-0CE2-C789-BA0B-263C0C260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E81F570-0D76-4B06-AFAA-694837658F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8F355AD-694F-A129-459D-9DD9DEB4B44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7C3FA4-2156-4C9E-ABE9-230ECFA404DC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A90FBC5-0C0E-CE9A-A887-6F0B9D9B9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8B456AF-9E20-8D8C-5AAA-6ECADA2131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8545385-379C-B46B-AC93-37F7D20006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9D3DFA-E2FD-4CD8-B2FD-16E26F50D2A3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021458C-59BF-52D4-F87D-64EC98119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6499130-6724-77CA-F0FE-F22D1B2A7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AD5057B-3B7E-B6F3-CB3B-B6748DE45D8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3DC0F7-3F69-4632-8BD3-D75AFAE774D2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EDFAADF-D9E9-DB2B-04CB-BF8679729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A4012D9-C068-86B2-B015-DDE985069C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3688D-DFAE-B02D-AC8D-C7E52C9611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E6B6C4-039F-7BB2-4B5A-85EF0CD1E1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D6D91E-3E94-4DBB-1D1F-EF8BC15737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F5729-CDF1-9C43-3B77-DA155E62BF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E064D-32A6-18B7-7EE4-2D88610ED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D0629-06B4-4CD9-A4E1-3D5B2A747C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5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248AE-5BA4-C3D0-97EB-3538B17D89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0FEC38-5418-B952-4904-FDD647C46D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8D9B98-6D49-EE01-9469-FE01F93030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0ECD8C-D180-6EDD-2977-EB6B3665A8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18616-60B8-3599-D335-AB9401642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89B94-7DCA-4D97-8FE1-21D905365D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CDE9DB-EC78-7DE9-314D-B208AE823C4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1904996"/>
            <a:ext cx="2266953" cy="42481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6C63B4-6191-A283-D30B-04C5267301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1904996"/>
            <a:ext cx="6653210" cy="42481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740125-66A9-E5DA-5BFA-7CC1E38087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ABD074-67EE-C243-BCBD-1EBF401539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A8C982-7486-7DAB-036C-0D3BB9B9A2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CC62C-7628-486C-9754-526A873BCD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2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85BAE-EA52-40BD-09E1-20C713AA95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E13646-F869-A62A-DCDA-58AD7F1C0D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F5875B-D5F8-64FE-3A37-0C95152E99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D3783F-7F2A-2EED-9734-E5E866A930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84BE9-4C31-73B5-3B7C-FADF1A82A0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3C3461-032E-48A0-9FB4-F1419711C7F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0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6C3AD-698C-8BC1-A251-A2DB50C3AF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3C579A-C312-A04F-7888-747FBC8267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0633A-D547-AF87-FAC3-A42251DE4C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B3CF19-B10B-3826-5FCA-AA2D542013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9A94D-60E7-7FC2-394E-A482858E31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FA19C5-7983-4AE8-9F31-E9FF258E3F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0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166F1-493E-950B-9C0C-A6E026730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A53660-BA20-C23B-A0EF-6BF59E9200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68D8CC-7936-6914-DCE9-DD305C104C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F7D314-C588-46CE-0B68-2ADA31D116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EAE77-7A15-A7E4-3537-F03D962E99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3D7EB-4346-43E2-A33F-650E464374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2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E2A53-2BB0-91E9-D4F5-A4264AF77F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77541-176C-F7C3-846E-011F14392A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2020888"/>
            <a:ext cx="4459291" cy="467519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565D25-B69C-1915-8EC1-0549C2EFFCE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2020888"/>
            <a:ext cx="4460872" cy="467519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474CD6-140E-ACB3-4A0A-1BE2CF0CFA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7E58A-FC73-AC0D-8A82-5802993774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D27AC-3122-3064-A771-A9CDD675E0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70C0D-E88A-4A5A-A9DD-6FB953C7FB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11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90E95-399C-28DE-EB5F-5AEFE5A9D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D42CC-ACB1-5EFE-BCCA-C7A60BE04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8A164C-B332-3C7D-1449-0B13636777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F07DCA-F642-B2DC-D20E-BBEFCD528D6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C49423-8913-C416-885A-83C431361DA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3355BD-0630-7AF4-CC6B-266E7526DC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CB37F1-9E48-345F-ECF9-779E506D6C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813FFF-606D-EC3C-C45D-0465F4F95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E8EF3-8C24-4896-9A98-BBD6A49366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52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AB777-C5D9-88C2-EA7B-A52B889001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1D3D16-99C1-665C-F551-CA24BE8663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A1C0EB-7E56-1D80-2132-2EB8F797D2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8E4272-B251-186B-D932-E1015EA171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7C4CD-DFCC-486F-AAC5-A1491A37A9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4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5EC725-7536-B396-B255-E12F7EE0DA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C808B-1AF9-2347-6622-DE063E4202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CBC06-9E54-BC79-42D3-317DBDF0E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9B5E6E-4E95-4636-99FE-6936ECB2D0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288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9C73E-1FB4-534C-E89C-874852033D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5A6041-8669-EBF4-32F7-0732488AD8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522F38-A9FA-319B-9B7E-4CE3BDD998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57F2E1-78BD-3B1C-400D-77B1ECA033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C37C8F-40FF-3504-19E4-0550AF8923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B48ECB-A636-0ABF-9DAD-C73988026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7A424C-6349-42E8-8CDD-785191024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3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1F014-3FA5-FC70-19E0-1724F1D17E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6C92F-2309-EFA9-66D9-C4A1D63438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13B52-105A-07BD-D5C2-832D04BE4F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6C2F3-217D-BDB4-AFEE-59AA0ADF42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C3D84-810B-609D-04C7-ED26CCA700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F5D50-DFB7-47F5-AFDF-75E627C54F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246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AAE94-DA53-1A27-B7EB-DE4DA26CF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94E509-A2B0-6C16-755C-EBD0F165416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478C20-0685-2055-19FE-7AD0DEB31AA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23E783-DD77-AADB-D759-A048675E21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6B8A96-FC25-B0B5-022E-DB035897B3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21217-CDD4-2534-E343-D7DD56C436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5422A-A039-44C3-94FB-38998993062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22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A3212-3A42-97B6-3E6D-FCD12E373C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625357-7FD4-B972-BB8F-F24BE39834C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321181-397D-58F4-C98E-586AE3CFB8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A0FA7-EF6C-1407-8818-EA329EF9B9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7FE4B-46C6-B5BD-0264-D08DA83AE2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3CC71A-F267-4D6B-9F82-23EE8CAFE8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5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235EE3-0C0B-D433-11C1-DE31127DAB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407986"/>
            <a:ext cx="2266953" cy="6288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FA636F-217E-552D-75B2-06A39BBF39C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407986"/>
            <a:ext cx="6653210" cy="6288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6AEF0-8FFE-2E07-B1B3-2D523B64D8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47BC0B-19F8-4407-0ED5-82A6B27C7D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56BB30-EBB7-1DC8-B151-48DBF4CFC9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5A9081-165A-47D8-9E65-1CB9B3F528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9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CF805-2929-DD4A-B6C0-C4EACA369C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2B3993-5570-4781-2BC4-22E62E319B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8C391D-6891-BBEC-B6DA-EE7FB2B2AE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22BC5-EE60-ACB6-CF48-C0ED686188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6ED00A-B28E-973B-7001-673031EE3F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47EA1-C02C-48DD-B9AF-1BF8C8424F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71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A136-624C-5247-4450-DF387BA1C1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9E351-8634-4788-DE07-5EC1F91DF6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84858-2205-0E69-6073-7CA68C511A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C10CF-5C9B-97F3-DAC9-316EDAD46F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046DE2-283B-4B05-19B7-CEAE9EED4D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F83967-2DA1-41B1-A296-05051A133D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96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B86DD-A284-3778-54F9-34AED01831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06496-8808-AB9B-EC78-753D68B0BF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85221-DC99-5CD3-AFCD-E814DE3E21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07EDBE-8814-FCFC-50BE-1A9D44E1EC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848420-D245-74F4-69EE-552FBFF45E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8F37A-ED31-4D59-9B1E-5AB67027F1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62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4F767-393D-CAE9-95E3-0917814072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85574-ED8A-F746-2BBA-BF59EEE1AE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2232022"/>
            <a:ext cx="4459291" cy="43926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6064D9-683D-AF6D-6DCA-83D8C7C108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2232022"/>
            <a:ext cx="4460872" cy="43926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8C207B-C14A-00E4-4B4C-B0EC382A2B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2CC42F-6F7C-F6DB-8FE7-9981E77911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D2153E-946E-F5C7-FC14-8FF1145EBE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0967E-8505-4C44-9103-2BD83CBD4E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4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11B70-6E49-15B9-84D4-7688A1D92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CC941-AFE0-49C8-A366-8F77D2698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8AB406-7B45-3F19-9CCC-FAA89A0296A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E86F26-362F-F996-18B7-FE5DAED7F87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CA709D-17C9-C7F2-0AC1-94D05FBDFB9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CE9B28-4707-D4B9-084A-5D181EC201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330C83-6748-73F6-5A52-2BB23564AD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7186BF-A113-BDE5-709C-04E1E87ECD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F703F-3174-46F1-AE84-5F45FD2416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393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0C3D8-454F-3326-CD5F-B5585A788D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A7EBBF-1346-942D-2BA7-1DBA95EE3E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97F2B8-7A7D-77C0-BD35-3FF28412A7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3D88B0-1794-66B4-10D5-7E0D235511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73C58-5C76-4175-BCA8-B6F16DDF67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1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82F469-55DD-1ED0-6C59-43DF22647E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596A0F-FBE4-1F83-DBB2-5AAD183CCC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B4E12C-0358-574D-8125-36E8BD8A30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95183-9F39-495F-9709-80691F8C18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538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B8A48-27FD-F7A5-436C-E391B7EE18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5ADB0-4537-6C65-FA8B-3194ED17B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8D40D-CD55-7C32-8331-EAF0CAACC0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93CAD-8424-C6F8-CD48-4316D0DBFA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04F87-124A-6836-7F2C-15524336D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EA5087-3DA2-4358-BBEE-98C64F62F5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303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559D0-0EDA-67A5-1858-66C5CF552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EA81EA-4406-F148-C5AB-FBC537583B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30FB2D-5B24-8A8B-D40D-B804B9EA12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28B71-F65B-0293-1830-8CB215B66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CA2B6-FCA9-BD0F-B3AE-AA8F9D5918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BAFF8A-169A-B300-A158-270EAD9151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3ED36-A62F-4DF1-9C19-5BCE363EDE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7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0BBCA-97AB-B406-5BA8-8D19050D6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2B4382-3BE7-546B-FB7A-3DAFF3E1A64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133028-7E7E-9CA1-329F-7D0185F498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F9CDBA-CD15-650C-228F-68D1F290D1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62C2C8-001C-A5BF-E04C-3EEDC05A6C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071F3-62F2-05EF-5ECA-BF185398BA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074AC-9F5D-4E85-8F33-D0DAE95ACEA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85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F139E-14B9-CB3A-DD91-2345A03C77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32A90-62D4-21E0-BA85-9CC1A221962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384B7-5355-96C0-287D-B0A270F5D2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B64DC-6BED-B27A-9345-9BD4AF8175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78057-33DB-76DD-2930-52AE98B9C0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DD945-07AB-4EF1-A2D3-00BBC1E770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585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D800DD-8BBF-AF37-7F6A-8EFA4539F05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969958"/>
            <a:ext cx="2266953" cy="56546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AD0E48-0BDC-A044-DAB8-467DDE230B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969958"/>
            <a:ext cx="6653210" cy="56546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50C20-FEE8-0D99-BA28-0DDB28AAE0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C015A0-592C-4C6E-7BEE-A3C0FF202A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ECD0EB-C4DC-A5DB-7E9F-03A592EEC9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BBB516-1C80-46A1-A1CB-679A79A075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6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0C1D6-9DD2-D388-6CED-FC22FF57D6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046B2-71C6-6487-9086-B422E7B169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3455983"/>
            <a:ext cx="4459291" cy="26971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E71D9-CEA4-2437-8B81-DE562823C81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3455983"/>
            <a:ext cx="4460872" cy="26971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16B75-D10F-2030-10BD-4C86337733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5148C4-77FE-4024-DB5A-6B1928E361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D35092-2FF1-11FF-10E9-B18E2C1623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8A5E7-0F13-43AD-9A83-EF959F58CA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6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C13C2-11E7-5FF5-4CFC-84359EF8B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0E4BDF-9887-8B8A-1D66-109183FA4D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1650AE-BF9D-FAEB-267D-3F0573820A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ACF35B-250F-F01C-5B59-53BB2B189AD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8C651D-4A9D-B773-CB15-C1BFCB0D20F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1BE1E-DF6D-0FA7-569A-E1BE08F5E8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D0B146-FC67-FC86-585C-046C88183E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8CFB0B-11C5-D37A-937F-24AFC415DF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C0ED5-112A-4135-BCF2-831D124E6EB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6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5A9E-D06A-4AFF-30D5-DEB2FBF660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622300-FCE1-DFFF-23A5-7AABEE4924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7FB110-F0D1-B14C-9B00-23FE61FABD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D13DC6-9720-98B9-BB9A-8D9CB82FA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EAF96-3BEA-4ECA-BC11-9B268BEF8E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75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36226B-DA58-C16C-8D36-173B35B7D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7477B-410C-721D-8A6B-8B276F86FE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56B85-7FAA-B641-4AA2-3837C14D21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A0362-1762-4D44-976A-F9FAC0048C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39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C8B09-9C56-EAC2-11BF-74D6C161B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14E47-61E6-C3D8-BF0F-D3B86EE3AC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BE5FAA-489A-0257-7F31-F96DD17CB0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50FE98-8DE5-344D-7FF7-E76A66AF8F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ADD248-82C7-0520-1DE1-C535A2AE49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4010C-0C59-AE12-7827-41DCF4912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4124D0-8643-4115-83D5-291BD20927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82B28-EC11-6ED5-4A5C-6A2840C62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57AD54-9562-B4AB-6988-FB6B1E4808E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070362-7D59-5AB7-1E5B-625BE62D72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76240F-AF6C-FBFA-97D1-356F8D5404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AD6C0-9028-0F12-A1F0-FEBB596F39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12AFE-66D7-F829-3320-EEFD8A7E0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9A2E3F-7EA2-4EFF-94C2-E6D1D924F2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4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B02F7B-5852-E1CF-BCA1-52062FEE01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1905481"/>
            <a:ext cx="9071643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831E23-B1AE-C17C-7A0A-4EDC2B0853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3456002"/>
            <a:ext cx="9071643" cy="26971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03360-C24A-A3B2-C08A-8CA5BFFE71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9999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32B9C-CEB9-8700-D6B4-FCD2CD4872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6803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EF954-1B06-E8C2-F6AC-A2BB70553C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587362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1091AEF-BDAC-4002-8F21-5AF770EC524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6F0493-68B8-09E8-296D-E7081692B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408599"/>
            <a:ext cx="9071643" cy="1262521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FAC575-9601-EA8E-7381-01F94A8C55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2020677"/>
            <a:ext cx="9071643" cy="467531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50D5D-A2FC-0585-BCF9-544B6EB2261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15999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8E556B-25C7-802F-2DB3-AB8CDE388C4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6803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12C88-8DF2-5767-5333-C330BAE86E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23361" y="688680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C8DF9A7-CB13-490D-92A8-82E882D193D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628767-1299-F9F2-EDBD-74685F9791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916" y="-12243"/>
            <a:ext cx="10096923" cy="9482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97F4F789-1653-8666-FC43-BA8C63B61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969840"/>
            <a:ext cx="9071643" cy="1046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E4BD3C-52CF-B42C-4CE8-0ED26009A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2231995"/>
            <a:ext cx="9071643" cy="43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90F82-6144-AA70-5B35-7BA1EA0FC66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9999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006F6-099C-BEC7-6718-905248F9A00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8167F3-D52E-E02C-6607-215B48C79E9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58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91AD696-B993-49C2-9BB0-943543E4170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3DA088-EC04-9FC3-D662-6191D35F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863998"/>
            <a:ext cx="9295196" cy="5804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4FB3509-9783-7935-16A2-476B0444C6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27998" y="1151997"/>
            <a:ext cx="4391643" cy="1262521"/>
          </a:xfrm>
        </p:spPr>
        <p:txBody>
          <a:bodyPr anchorCtr="1"/>
          <a:lstStyle/>
          <a:p>
            <a:pPr lvl="0" algn="ctr"/>
            <a:r>
              <a:rPr lang="fr-FR"/>
              <a:t>Test de la NASA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DA57D80-2738-37AD-8678-B233BD0317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51203" y="1766876"/>
            <a:ext cx="4248000" cy="4209120"/>
          </a:xfrm>
        </p:spPr>
        <p:txBody>
          <a:bodyPr anchor="ctr" anchorCtr="1"/>
          <a:lstStyle/>
          <a:p>
            <a:pPr lvl="0" algn="ctr"/>
            <a:r>
              <a:rPr lang="fr-FR"/>
              <a:t>Est-on plus intelligent quand on pense à plusieurs 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2FA850C-72B7-C5FC-C914-E11C0219F6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998" y="4451576"/>
            <a:ext cx="9071643" cy="2328843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fr-FR" dirty="0"/>
              <a:t>Comment vous êtes-vous organisé pour prendre une décision collective ?</a:t>
            </a:r>
          </a:p>
          <a:p>
            <a:pPr lvl="0" algn="ctr"/>
            <a:endParaRPr lang="fr-FR" dirty="0"/>
          </a:p>
          <a:p>
            <a:pPr lvl="0"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47CA5A-D88A-73D7-CA51-40B1B9B35D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998" y="1292760"/>
            <a:ext cx="9071643" cy="1875242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415"/>
              </a:spcAft>
            </a:pPr>
            <a:r>
              <a:rPr lang="fr-FR"/>
              <a:t>Étape 4 : Retour sur la stratégie de groupe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0F0039E-CE61-0043-8882-8D123BEB6D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2902715"/>
            <a:ext cx="9071643" cy="984885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fr-FR" dirty="0"/>
              <a:t>Comment vous êtes-vous organisé pour prendre une décision collective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9CB066-0C2D-6F4F-5513-3A7E9C82CA27}"/>
              </a:ext>
            </a:extLst>
          </p:cNvPr>
          <p:cNvSpPr txBox="1"/>
          <p:nvPr/>
        </p:nvSpPr>
        <p:spPr>
          <a:xfrm>
            <a:off x="648364" y="4536000"/>
            <a:ext cx="9071643" cy="2159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3817694-E03C-5F0E-14CF-B2D7B82FCC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/>
            <a:r>
              <a:rPr lang="fr-FR" dirty="0"/>
              <a:t>Est-ce que chaque élève a pu s’exprimer ?</a:t>
            </a:r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r>
              <a:rPr lang="fr-FR" dirty="0"/>
              <a:t>Chaque élève a-t-il écouté les autres ou a-t-il imposé sa liste au groupe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5F28E2F-DBA7-353B-8517-4674E552A2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/>
            <a:r>
              <a:rPr lang="fr-FR" dirty="0"/>
              <a:t>Il y a-t-il eu des conflits, du </a:t>
            </a:r>
            <a:r>
              <a:rPr lang="fr-FR" dirty="0" err="1"/>
              <a:t>leardership</a:t>
            </a:r>
            <a:r>
              <a:rPr lang="fr-FR" dirty="0"/>
              <a:t>, des sous-groupes 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1CCF425-98E0-8C53-62EF-8A64F58973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/>
            <a:endParaRPr lang="fr-FR" dirty="0"/>
          </a:p>
          <a:p>
            <a:pPr lvl="0" algn="ctr"/>
            <a:endParaRPr lang="fr-FR" sz="1100" dirty="0"/>
          </a:p>
          <a:p>
            <a:pPr lvl="0" algn="ctr"/>
            <a:r>
              <a:rPr lang="fr-FR" dirty="0"/>
              <a:t>Certains groupes ont-ils adopté des modes de décision tels que la loi de la majorité, les concessions réciproques ou le hasard ?</a:t>
            </a:r>
          </a:p>
          <a:p>
            <a:pPr lvl="0" algn="ctr"/>
            <a:endParaRPr lang="fr-FR" dirty="0"/>
          </a:p>
          <a:p>
            <a:pPr lvl="0" algn="ctr"/>
            <a:r>
              <a:rPr lang="fr-FR" dirty="0"/>
              <a:t>Une autre méthode peut-être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BEDFD-FC82-E8A0-E61A-2445D6B48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Bravo pour ce travail de groupe 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BD66FA-0097-DDE9-8098-5B81340E32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2003" y="2304004"/>
            <a:ext cx="4395237" cy="432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6A8B1-0F72-BA8F-E0F2-64A811D70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fr-FR"/>
              <a:t>Accident sur la lune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B40072-9750-874F-826B-F2E2F4CF3F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2020677"/>
            <a:ext cx="9071643" cy="5323316"/>
          </a:xfrm>
        </p:spPr>
        <p:txBody>
          <a:bodyPr/>
          <a:lstStyle/>
          <a:p>
            <a:pPr lvl="0" algn="l">
              <a:lnSpc>
                <a:spcPct val="140000"/>
              </a:lnSpc>
            </a:pPr>
            <a:r>
              <a:rPr lang="fr-FR" sz="2400"/>
              <a:t>V</a:t>
            </a:r>
            <a:r>
              <a:rPr lang="fr-FR" sz="2400">
                <a:latin typeface="Andika" pitchFamily="18"/>
              </a:rPr>
              <a:t>ous faites partie de l’équipage d’un vaisseau spatial programmé à l’origine pour rejoindre une fusée mère au centre de la face éclairée de la lune.</a:t>
            </a:r>
          </a:p>
          <a:p>
            <a:pPr lvl="0" algn="l">
              <a:lnSpc>
                <a:spcPct val="140000"/>
              </a:lnSpc>
            </a:pPr>
            <a:r>
              <a:rPr lang="fr-FR" sz="2400">
                <a:latin typeface="Andika" pitchFamily="18"/>
              </a:rPr>
              <a:t>A la suite d’ennuis mécaniques, vous avez dû alunir à 320km environ du rendez-vous fixé.</a:t>
            </a:r>
          </a:p>
          <a:p>
            <a:pPr lvl="0" algn="l">
              <a:lnSpc>
                <a:spcPct val="140000"/>
              </a:lnSpc>
            </a:pPr>
            <a:r>
              <a:rPr lang="fr-FR" sz="2400">
                <a:latin typeface="Andika" pitchFamily="18"/>
              </a:rPr>
              <a:t>Au cours de l’alunissage, la plupart des équipements de bord ont été endommagés, sauf les quinze objets ci-dessous.</a:t>
            </a:r>
          </a:p>
          <a:p>
            <a:pPr lvl="0" algn="l">
              <a:lnSpc>
                <a:spcPct val="140000"/>
              </a:lnSpc>
            </a:pPr>
            <a:r>
              <a:rPr lang="fr-FR" sz="2400">
                <a:latin typeface="Andika" pitchFamily="18"/>
              </a:rPr>
              <a:t>Votre équipage doit rejoindre la fusée mère et vous devez choisir l’équipement indispensable pour ce long voyage.</a:t>
            </a:r>
            <a:endParaRPr lang="fr-FR">
              <a:latin typeface="Andika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737ADE-1679-0FE5-236C-ADC4C60EF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355" y="2159995"/>
            <a:ext cx="9071643" cy="3960001"/>
          </a:xfrm>
        </p:spPr>
        <p:txBody>
          <a:bodyPr/>
          <a:lstStyle/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Une boîte d’allumettes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Des aliments concentrés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50 mètres de cordes en nylon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Un parachute en soie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Un appareil de chauffage fonctionnant sur l’énergie solaire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Deux pistolets calibre 45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600"/>
              <a:t>Une caisse de lait en poudre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18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102D0A-6219-09AB-C8A9-AB55BD1F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000" y="1079997"/>
            <a:ext cx="1295997" cy="11019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DBB605-97FD-26CD-3CE6-7038271B25D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22241" y="1758235"/>
            <a:ext cx="1553757" cy="15537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9769B5-8C9F-B4A0-E64D-7B7954E2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47997" y="1655996"/>
            <a:ext cx="1370877" cy="13708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70A964-1D21-3FD5-1A27-7A21D1BB7A8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104683" y="4965118"/>
            <a:ext cx="1615324" cy="12268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B7831B-0C13-837A-336E-AEBE567753A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00001" y="5903997"/>
            <a:ext cx="1295997" cy="1295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0E7FC9-76A8-1274-62F7-A9ECB8C443D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327998" y="4895999"/>
            <a:ext cx="1943996" cy="1943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133A49E-133F-D08C-D8B3-488D2176AE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355" y="1007997"/>
            <a:ext cx="9071643" cy="604799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600"/>
              <a:t>Deux réservoirs de 50kg d’oxygène chacun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Une carte céleste des constellations lunaires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Un canot de sauvetage autogonflable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Un compas magnétique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25 litres d’eau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Une trousse médicale et des seringues hypodermiques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Des signaux lumineux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600"/>
              <a:t>Un émetteur-récepteur fonctionnant sur l’énergie solaire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605EC6-76C0-3671-A210-B61E0311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98" y="5592241"/>
            <a:ext cx="1727996" cy="1607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490AA2-ED07-034A-DA68-13638A5567E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84278" y="1223997"/>
            <a:ext cx="1935720" cy="13885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818CAD-6595-BD8A-542B-14D835908CD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12002" y="5471998"/>
            <a:ext cx="2087995" cy="1709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1F455A-9410-1ABD-675F-2514F280AFC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88003" y="5183998"/>
            <a:ext cx="1943996" cy="1943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AF3AF-D013-231F-8755-AB5BD4E11E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492" y="719678"/>
            <a:ext cx="9071643" cy="1046155"/>
          </a:xfrm>
        </p:spPr>
        <p:txBody>
          <a:bodyPr/>
          <a:lstStyle/>
          <a:p>
            <a:pPr lvl="0"/>
            <a:r>
              <a:rPr lang="fr-FR"/>
              <a:t>CONSIGNE 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F48BE-9124-1AB8-54CC-CD5CBF2A0F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013" y="1765834"/>
            <a:ext cx="9071643" cy="4823999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fr-FR" sz="3000" b="1"/>
              <a:t>Classer</a:t>
            </a:r>
            <a:r>
              <a:rPr lang="fr-FR" sz="3000"/>
              <a:t> les</a:t>
            </a:r>
            <a:r>
              <a:rPr lang="fr-FR" sz="3000" b="1"/>
              <a:t> quinze objets </a:t>
            </a:r>
            <a:r>
              <a:rPr lang="fr-FR" sz="3000"/>
              <a:t>par ordre de première nécessité en mettant :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 </a:t>
            </a:r>
            <a:r>
              <a:rPr lang="fr-FR" sz="3000" b="1"/>
              <a:t>1</a:t>
            </a:r>
            <a:r>
              <a:rPr lang="fr-FR" sz="3000"/>
              <a:t> en face de celui qui vous semble </a:t>
            </a:r>
            <a:r>
              <a:rPr lang="fr-FR" sz="3000" b="1"/>
              <a:t>le plus important,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2 en face du suivant,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Et ainsi de suite jusqu’à </a:t>
            </a:r>
            <a:r>
              <a:rPr lang="fr-FR" sz="3000" b="1"/>
              <a:t>15</a:t>
            </a:r>
            <a:r>
              <a:rPr lang="fr-FR" sz="3000"/>
              <a:t> en face de celui qui paraît </a:t>
            </a:r>
            <a:r>
              <a:rPr lang="fr-FR" sz="3000" b="1"/>
              <a:t>le moins utile</a:t>
            </a:r>
            <a:r>
              <a:rPr lang="fr-FR" sz="30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3A7B8-ADFE-D500-7D2E-F45C3B8462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CONDITIONS DE RÉALISATION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32B963-FA1D-BBD5-8929-051C962140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fr-FR" sz="3000"/>
              <a:t>L’exercice se fait :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Etape1 : Individuellement  (10 min)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Étape 2 : En groupe (20 min)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Étape 3 : Comparaison des différents classements avec celui de la NASA</a:t>
            </a:r>
          </a:p>
          <a:p>
            <a:pPr lvl="0">
              <a:lnSpc>
                <a:spcPct val="130000"/>
              </a:lnSpc>
              <a:buSzPct val="45000"/>
              <a:buFont typeface="StarSymbol"/>
              <a:buChar char="●"/>
            </a:pPr>
            <a:r>
              <a:rPr lang="fr-FR" sz="3000"/>
              <a:t>Étape 4 : Retour sur la stratégie de groupe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035D15D-C2CA-2B11-8205-B5EC425E9CC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>
              <a:lnSpc>
                <a:spcPct val="140000"/>
              </a:lnSpc>
            </a:pPr>
            <a:r>
              <a:rPr lang="fr-FR"/>
              <a:t>Étape 1 :</a:t>
            </a:r>
          </a:p>
          <a:p>
            <a:pPr lvl="0" algn="ctr">
              <a:lnSpc>
                <a:spcPct val="140000"/>
              </a:lnSpc>
            </a:pPr>
            <a:r>
              <a:rPr lang="fr-FR"/>
              <a:t>Individuellement  (10 min)</a:t>
            </a:r>
          </a:p>
          <a:p>
            <a:pPr lvl="0" algn="ctr">
              <a:lnSpc>
                <a:spcPct val="140000"/>
              </a:lnSpc>
            </a:pPr>
            <a:endParaRPr lang="fr-FR"/>
          </a:p>
          <a:p>
            <a:pPr lvl="0" algn="ctr">
              <a:lnSpc>
                <a:spcPct val="140000"/>
              </a:lnSpc>
            </a:pPr>
            <a:r>
              <a:rPr lang="fr-FR" b="1"/>
              <a:t>Rappel de la consigne :</a:t>
            </a:r>
          </a:p>
          <a:p>
            <a:pPr lvl="0" algn="ctr">
              <a:lnSpc>
                <a:spcPct val="140000"/>
              </a:lnSpc>
            </a:pPr>
            <a:r>
              <a:rPr lang="fr-FR" b="1">
                <a:solidFill>
                  <a:srgbClr val="069A2E"/>
                </a:solidFill>
              </a:rPr>
              <a:t>Classer</a:t>
            </a:r>
            <a:r>
              <a:rPr lang="fr-FR">
                <a:solidFill>
                  <a:srgbClr val="069A2E"/>
                </a:solidFill>
              </a:rPr>
              <a:t> les</a:t>
            </a:r>
            <a:r>
              <a:rPr lang="fr-FR" b="1">
                <a:solidFill>
                  <a:srgbClr val="069A2E"/>
                </a:solidFill>
              </a:rPr>
              <a:t> quinze objets </a:t>
            </a:r>
            <a:r>
              <a:rPr lang="fr-FR">
                <a:solidFill>
                  <a:srgbClr val="069A2E"/>
                </a:solidFill>
              </a:rPr>
              <a:t>par ordre de première nécessité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43137B1-5540-58D3-8263-391B67A8FD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>
              <a:lnSpc>
                <a:spcPct val="140000"/>
              </a:lnSpc>
            </a:pPr>
            <a:r>
              <a:rPr lang="fr-FR"/>
              <a:t>Étape 2 :</a:t>
            </a:r>
          </a:p>
          <a:p>
            <a:pPr lvl="0" algn="ctr">
              <a:lnSpc>
                <a:spcPct val="140000"/>
              </a:lnSpc>
            </a:pPr>
            <a:r>
              <a:rPr lang="fr-FR"/>
              <a:t>En groupe  (20 min)</a:t>
            </a:r>
          </a:p>
          <a:p>
            <a:pPr lvl="0" algn="ctr">
              <a:lnSpc>
                <a:spcPct val="140000"/>
              </a:lnSpc>
            </a:pPr>
            <a:endParaRPr lang="fr-FR"/>
          </a:p>
          <a:p>
            <a:pPr lvl="0" algn="ctr">
              <a:lnSpc>
                <a:spcPct val="140000"/>
              </a:lnSpc>
            </a:pPr>
            <a:r>
              <a:rPr lang="fr-FR" b="1"/>
              <a:t>Rappel de la consigne :</a:t>
            </a:r>
          </a:p>
          <a:p>
            <a:pPr lvl="0" algn="ctr">
              <a:lnSpc>
                <a:spcPct val="140000"/>
              </a:lnSpc>
            </a:pPr>
            <a:r>
              <a:rPr lang="fr-FR" b="1">
                <a:solidFill>
                  <a:srgbClr val="069A2E"/>
                </a:solidFill>
              </a:rPr>
              <a:t>Classer</a:t>
            </a:r>
            <a:r>
              <a:rPr lang="fr-FR">
                <a:solidFill>
                  <a:srgbClr val="069A2E"/>
                </a:solidFill>
              </a:rPr>
              <a:t> les</a:t>
            </a:r>
            <a:r>
              <a:rPr lang="fr-FR" b="1">
                <a:solidFill>
                  <a:srgbClr val="069A2E"/>
                </a:solidFill>
              </a:rPr>
              <a:t> quinze objets </a:t>
            </a:r>
            <a:r>
              <a:rPr lang="fr-FR">
                <a:solidFill>
                  <a:srgbClr val="069A2E"/>
                </a:solidFill>
              </a:rPr>
              <a:t>par ordre de première nécessité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465521B-0CBF-B92C-5C1F-B95FAA5241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8" y="969840"/>
            <a:ext cx="9071643" cy="4850635"/>
          </a:xfrm>
        </p:spPr>
        <p:txBody>
          <a:bodyPr anchor="ctr" anchorCtr="1"/>
          <a:lstStyle/>
          <a:p>
            <a:pPr lvl="0" algn="ctr">
              <a:lnSpc>
                <a:spcPct val="150000"/>
              </a:lnSpc>
            </a:pPr>
            <a:r>
              <a:rPr lang="fr-FR" dirty="0"/>
              <a:t>Étape 3 :</a:t>
            </a:r>
          </a:p>
          <a:p>
            <a:pPr lvl="0" algn="ctr">
              <a:lnSpc>
                <a:spcPct val="150000"/>
              </a:lnSpc>
            </a:pPr>
            <a:r>
              <a:rPr lang="fr-FR" dirty="0"/>
              <a:t>Résultats et comparaison avec la NASA</a:t>
            </a:r>
          </a:p>
          <a:p>
            <a:pPr lvl="0" algn="ctr">
              <a:lnSpc>
                <a:spcPct val="150000"/>
              </a:lnSpc>
            </a:pPr>
            <a:r>
              <a:rPr lang="fr-FR" dirty="0"/>
              <a:t>Utilisez le tableau Excel !</a:t>
            </a:r>
          </a:p>
          <a:p>
            <a:pPr lvl="0" algn="ctr">
              <a:lnSpc>
                <a:spcPct val="150000"/>
              </a:lnSpc>
            </a:pPr>
            <a:endParaRPr lang="fr-FR" dirty="0"/>
          </a:p>
          <a:p>
            <a:pPr lvl="0" algn="ctr">
              <a:lnSpc>
                <a:spcPct val="150000"/>
              </a:lnSpc>
            </a:pPr>
            <a:endParaRPr lang="fr-FR" b="1" dirty="0">
              <a:solidFill>
                <a:srgbClr val="069A2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ghts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Personnalisé</PresentationFormat>
  <Paragraphs>84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Andika</vt:lpstr>
      <vt:lpstr>Arial</vt:lpstr>
      <vt:lpstr>Calibri</vt:lpstr>
      <vt:lpstr>Liberation Sans</vt:lpstr>
      <vt:lpstr>StarSymbol</vt:lpstr>
      <vt:lpstr>Lights</vt:lpstr>
      <vt:lpstr>Lights1</vt:lpstr>
      <vt:lpstr>Lights2</vt:lpstr>
      <vt:lpstr>Test de la NASA</vt:lpstr>
      <vt:lpstr>Accident sur la lune</vt:lpstr>
      <vt:lpstr>Présentation PowerPoint</vt:lpstr>
      <vt:lpstr>Présentation PowerPoint</vt:lpstr>
      <vt:lpstr>CONSIGNE :</vt:lpstr>
      <vt:lpstr>CONDITIONS DE RÉALISATION</vt:lpstr>
      <vt:lpstr>Présentation PowerPoint</vt:lpstr>
      <vt:lpstr>Présentation PowerPoint</vt:lpstr>
      <vt:lpstr>Présentation PowerPoint</vt:lpstr>
      <vt:lpstr>Étape 4 : Retour sur la stratégie de groupe</vt:lpstr>
      <vt:lpstr>Présentation PowerPoint</vt:lpstr>
      <vt:lpstr>Présentation PowerPoint</vt:lpstr>
      <vt:lpstr>Présentation PowerPoint</vt:lpstr>
      <vt:lpstr>Présentation PowerPoint</vt:lpstr>
      <vt:lpstr>Bravo pour ce travail de groupe 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</dc:title>
  <dc:creator>Adosen</dc:creator>
  <cp:lastModifiedBy>L'ESPER Association</cp:lastModifiedBy>
  <cp:revision>12</cp:revision>
  <dcterms:created xsi:type="dcterms:W3CDTF">2021-10-07T09:51:08Z</dcterms:created>
  <dcterms:modified xsi:type="dcterms:W3CDTF">2023-10-13T13:26:32Z</dcterms:modified>
</cp:coreProperties>
</file>