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7.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2" r:id="rId1"/>
  </p:sldMasterIdLst>
  <p:notesMasterIdLst>
    <p:notesMasterId r:id="rId37"/>
  </p:notesMasterIdLst>
  <p:sldIdLst>
    <p:sldId id="256" r:id="rId2"/>
    <p:sldId id="286" r:id="rId3"/>
    <p:sldId id="277" r:id="rId4"/>
    <p:sldId id="276" r:id="rId5"/>
    <p:sldId id="269" r:id="rId6"/>
    <p:sldId id="282" r:id="rId7"/>
    <p:sldId id="265" r:id="rId8"/>
    <p:sldId id="268" r:id="rId9"/>
    <p:sldId id="279" r:id="rId10"/>
    <p:sldId id="284" r:id="rId11"/>
    <p:sldId id="311" r:id="rId12"/>
    <p:sldId id="304" r:id="rId13"/>
    <p:sldId id="266" r:id="rId14"/>
    <p:sldId id="267" r:id="rId15"/>
    <p:sldId id="298" r:id="rId16"/>
    <p:sldId id="299" r:id="rId17"/>
    <p:sldId id="300" r:id="rId18"/>
    <p:sldId id="287" r:id="rId19"/>
    <p:sldId id="283" r:id="rId20"/>
    <p:sldId id="301" r:id="rId21"/>
    <p:sldId id="302" r:id="rId22"/>
    <p:sldId id="303" r:id="rId23"/>
    <p:sldId id="285" r:id="rId24"/>
    <p:sldId id="305" r:id="rId25"/>
    <p:sldId id="259" r:id="rId26"/>
    <p:sldId id="270" r:id="rId27"/>
    <p:sldId id="257" r:id="rId28"/>
    <p:sldId id="258" r:id="rId29"/>
    <p:sldId id="272" r:id="rId30"/>
    <p:sldId id="273" r:id="rId31"/>
    <p:sldId id="275" r:id="rId32"/>
    <p:sldId id="309" r:id="rId33"/>
    <p:sldId id="278" r:id="rId34"/>
    <p:sldId id="281" r:id="rId35"/>
    <p:sldId id="297"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A31E68-13B3-4F06-801E-2695E55FE430}" v="69" dt="2022-11-22T10:45:33.68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2044" autoAdjust="0"/>
  </p:normalViewPr>
  <p:slideViewPr>
    <p:cSldViewPr snapToGrid="0">
      <p:cViewPr varScale="1">
        <p:scale>
          <a:sx n="102" d="100"/>
          <a:sy n="102" d="100"/>
        </p:scale>
        <p:origin x="954" y="9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55" d="100"/>
          <a:sy n="55" d="100"/>
        </p:scale>
        <p:origin x="2784"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ata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diagrams/_rels/data8.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svg"/><Relationship Id="rId4" Type="http://schemas.openxmlformats.org/officeDocument/2006/relationships/image" Target="../media/image93.svg"/><Relationship Id="rId9" Type="http://schemas.openxmlformats.org/officeDocument/2006/relationships/image" Target="../media/image98.png"/><Relationship Id="rId14" Type="http://schemas.openxmlformats.org/officeDocument/2006/relationships/image" Target="../media/image103.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 Id="rId6" Type="http://schemas.openxmlformats.org/officeDocument/2006/relationships/image" Target="../media/image74.svg"/><Relationship Id="rId5" Type="http://schemas.openxmlformats.org/officeDocument/2006/relationships/image" Target="../media/image73.png"/><Relationship Id="rId4" Type="http://schemas.openxmlformats.org/officeDocument/2006/relationships/image" Target="../media/image72.svg"/></Relationships>
</file>

<file path=ppt/diagrams/_rels/drawing3.xml.rels><?xml version="1.0" encoding="UTF-8" standalone="yes"?>
<Relationships xmlns="http://schemas.openxmlformats.org/package/2006/relationships"><Relationship Id="rId8" Type="http://schemas.openxmlformats.org/officeDocument/2006/relationships/image" Target="../media/image82.sv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image" Target="../media/image76.svg"/><Relationship Id="rId1" Type="http://schemas.openxmlformats.org/officeDocument/2006/relationships/image" Target="../media/image75.png"/><Relationship Id="rId6" Type="http://schemas.openxmlformats.org/officeDocument/2006/relationships/image" Target="../media/image80.svg"/><Relationship Id="rId5" Type="http://schemas.openxmlformats.org/officeDocument/2006/relationships/image" Target="../media/image79.png"/><Relationship Id="rId10" Type="http://schemas.openxmlformats.org/officeDocument/2006/relationships/image" Target="../media/image84.svg"/><Relationship Id="rId4" Type="http://schemas.openxmlformats.org/officeDocument/2006/relationships/image" Target="../media/image78.svg"/><Relationship Id="rId9" Type="http://schemas.openxmlformats.org/officeDocument/2006/relationships/image" Target="../media/image83.png"/></Relationships>
</file>

<file path=ppt/diagrams/_rels/drawing8.xml.rels><?xml version="1.0" encoding="UTF-8" standalone="yes"?>
<Relationships xmlns="http://schemas.openxmlformats.org/package/2006/relationships"><Relationship Id="rId8" Type="http://schemas.openxmlformats.org/officeDocument/2006/relationships/image" Target="../media/image97.svg"/><Relationship Id="rId13" Type="http://schemas.openxmlformats.org/officeDocument/2006/relationships/image" Target="../media/image102.png"/><Relationship Id="rId3" Type="http://schemas.openxmlformats.org/officeDocument/2006/relationships/image" Target="../media/image92.png"/><Relationship Id="rId7" Type="http://schemas.openxmlformats.org/officeDocument/2006/relationships/image" Target="../media/image96.png"/><Relationship Id="rId12" Type="http://schemas.openxmlformats.org/officeDocument/2006/relationships/image" Target="../media/image101.svg"/><Relationship Id="rId2" Type="http://schemas.openxmlformats.org/officeDocument/2006/relationships/image" Target="../media/image91.svg"/><Relationship Id="rId1" Type="http://schemas.openxmlformats.org/officeDocument/2006/relationships/image" Target="../media/image90.png"/><Relationship Id="rId6" Type="http://schemas.openxmlformats.org/officeDocument/2006/relationships/image" Target="../media/image95.svg"/><Relationship Id="rId11" Type="http://schemas.openxmlformats.org/officeDocument/2006/relationships/image" Target="../media/image100.png"/><Relationship Id="rId5" Type="http://schemas.openxmlformats.org/officeDocument/2006/relationships/image" Target="../media/image94.png"/><Relationship Id="rId10" Type="http://schemas.openxmlformats.org/officeDocument/2006/relationships/image" Target="../media/image99.svg"/><Relationship Id="rId4" Type="http://schemas.openxmlformats.org/officeDocument/2006/relationships/image" Target="../media/image93.svg"/><Relationship Id="rId9" Type="http://schemas.openxmlformats.org/officeDocument/2006/relationships/image" Target="../media/image98.png"/><Relationship Id="rId14" Type="http://schemas.openxmlformats.org/officeDocument/2006/relationships/image" Target="../media/image103.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18/5/colors/Iconchunking_coloredtext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0"/>
      </a:schemeClr>
    </dgm:fillClrLst>
    <dgm:linClrLst>
      <a:schemeClr val="accent2"/>
      <a:schemeClr val="accent3"/>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a:schemeClr val="accent2"/>
      <a:schemeClr val="accent3"/>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a:schemeClr val="accent2"/>
      <a:schemeClr val="accent3"/>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C485E5-21C8-4093-9CE9-97F9914B207D}"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AD1BC48D-413C-4486-9320-48A6392B2AD8}">
      <dgm:prSet/>
      <dgm:spPr/>
      <dgm:t>
        <a:bodyPr/>
        <a:lstStyle/>
        <a:p>
          <a:r>
            <a:rPr lang="fr-FR"/>
            <a:t>78% des projets se sont concrétisés par la création d'un bien, d'un service ou d'un évènement</a:t>
          </a:r>
          <a:endParaRPr lang="en-US"/>
        </a:p>
      </dgm:t>
    </dgm:pt>
    <dgm:pt modelId="{88817F5D-981A-4EC4-8341-704CC9A1D376}" type="parTrans" cxnId="{7EC55DB0-C6C2-4147-87C9-78906153AE23}">
      <dgm:prSet/>
      <dgm:spPr/>
      <dgm:t>
        <a:bodyPr/>
        <a:lstStyle/>
        <a:p>
          <a:endParaRPr lang="en-US"/>
        </a:p>
      </dgm:t>
    </dgm:pt>
    <dgm:pt modelId="{BBF4505E-A620-4DD3-8D71-C8250BE55497}" type="sibTrans" cxnId="{7EC55DB0-C6C2-4147-87C9-78906153AE23}">
      <dgm:prSet/>
      <dgm:spPr/>
      <dgm:t>
        <a:bodyPr/>
        <a:lstStyle/>
        <a:p>
          <a:endParaRPr lang="en-US"/>
        </a:p>
      </dgm:t>
    </dgm:pt>
    <dgm:pt modelId="{BCF60D3F-6A55-482C-8AD7-E808831E15D6}">
      <dgm:prSet/>
      <dgm:spPr/>
      <dgm:t>
        <a:bodyPr/>
        <a:lstStyle/>
        <a:p>
          <a:r>
            <a:rPr lang="fr-FR"/>
            <a:t>33% création réelle d'une entreprise</a:t>
          </a:r>
          <a:endParaRPr lang="en-US"/>
        </a:p>
      </dgm:t>
    </dgm:pt>
    <dgm:pt modelId="{59ADDC15-FB5F-46C2-8A80-13AE8E60B864}" type="parTrans" cxnId="{1511E7CC-2863-4FB8-8AE6-98FE923BC057}">
      <dgm:prSet/>
      <dgm:spPr/>
      <dgm:t>
        <a:bodyPr/>
        <a:lstStyle/>
        <a:p>
          <a:endParaRPr lang="en-US"/>
        </a:p>
      </dgm:t>
    </dgm:pt>
    <dgm:pt modelId="{D9F219EE-F0C8-4353-A519-56C056606BEE}" type="sibTrans" cxnId="{1511E7CC-2863-4FB8-8AE6-98FE923BC057}">
      <dgm:prSet/>
      <dgm:spPr/>
      <dgm:t>
        <a:bodyPr/>
        <a:lstStyle/>
        <a:p>
          <a:endParaRPr lang="en-US"/>
        </a:p>
      </dgm:t>
    </dgm:pt>
    <dgm:pt modelId="{6204218D-0D18-46D4-AAC5-6596191358F7}">
      <dgm:prSet/>
      <dgm:spPr/>
      <dgm:t>
        <a:bodyPr/>
        <a:lstStyle/>
        <a:p>
          <a:r>
            <a:rPr lang="fr-FR"/>
            <a:t>56% se sont inspirés d'une association</a:t>
          </a:r>
          <a:endParaRPr lang="en-US"/>
        </a:p>
      </dgm:t>
    </dgm:pt>
    <dgm:pt modelId="{DA2B044D-16AD-4D4A-B4F4-33925EDE6C4A}" type="parTrans" cxnId="{086485C5-CF30-44B8-8064-B9931A3238E2}">
      <dgm:prSet/>
      <dgm:spPr/>
      <dgm:t>
        <a:bodyPr/>
        <a:lstStyle/>
        <a:p>
          <a:endParaRPr lang="en-US"/>
        </a:p>
      </dgm:t>
    </dgm:pt>
    <dgm:pt modelId="{ECDC1C50-9A85-4005-B027-6C0F6FA64D41}" type="sibTrans" cxnId="{086485C5-CF30-44B8-8064-B9931A3238E2}">
      <dgm:prSet/>
      <dgm:spPr/>
      <dgm:t>
        <a:bodyPr/>
        <a:lstStyle/>
        <a:p>
          <a:endParaRPr lang="en-US"/>
        </a:p>
      </dgm:t>
    </dgm:pt>
    <dgm:pt modelId="{5ACB55B4-5A4B-433F-BB4B-B49AF896F959}">
      <dgm:prSet/>
      <dgm:spPr/>
      <dgm:t>
        <a:bodyPr/>
        <a:lstStyle/>
        <a:p>
          <a:r>
            <a:rPr lang="fr-FR"/>
            <a:t>16% se sont inspirés d'une coopérative</a:t>
          </a:r>
          <a:endParaRPr lang="en-US"/>
        </a:p>
      </dgm:t>
    </dgm:pt>
    <dgm:pt modelId="{EE4FDBAA-9C66-47F9-9B53-338C3DA6BEF4}" type="parTrans" cxnId="{E00C419D-9D46-440B-8338-6BFF5D791EE9}">
      <dgm:prSet/>
      <dgm:spPr/>
      <dgm:t>
        <a:bodyPr/>
        <a:lstStyle/>
        <a:p>
          <a:endParaRPr lang="en-US"/>
        </a:p>
      </dgm:t>
    </dgm:pt>
    <dgm:pt modelId="{B6FC4587-CD7B-4010-A3BF-1F3894873DA3}" type="sibTrans" cxnId="{E00C419D-9D46-440B-8338-6BFF5D791EE9}">
      <dgm:prSet/>
      <dgm:spPr/>
      <dgm:t>
        <a:bodyPr/>
        <a:lstStyle/>
        <a:p>
          <a:endParaRPr lang="en-US"/>
        </a:p>
      </dgm:t>
    </dgm:pt>
    <dgm:pt modelId="{2BBDB29B-DAAE-43EC-831F-885C5DD83221}">
      <dgm:prSet/>
      <dgm:spPr/>
      <dgm:t>
        <a:bodyPr/>
        <a:lstStyle/>
        <a:p>
          <a:r>
            <a:rPr lang="fr-FR"/>
            <a:t>27% ne sont pas inspirés d'une structure de l'ESS</a:t>
          </a:r>
          <a:endParaRPr lang="en-US"/>
        </a:p>
      </dgm:t>
    </dgm:pt>
    <dgm:pt modelId="{0135DE3C-C33E-4F70-B127-DDB851F92730}" type="parTrans" cxnId="{7C2817BD-A048-47DB-AC39-BAE69D3E537A}">
      <dgm:prSet/>
      <dgm:spPr/>
      <dgm:t>
        <a:bodyPr/>
        <a:lstStyle/>
        <a:p>
          <a:endParaRPr lang="en-US"/>
        </a:p>
      </dgm:t>
    </dgm:pt>
    <dgm:pt modelId="{72FA2ED9-8DBD-49DD-BB82-1D861B2B5B0D}" type="sibTrans" cxnId="{7C2817BD-A048-47DB-AC39-BAE69D3E537A}">
      <dgm:prSet/>
      <dgm:spPr/>
      <dgm:t>
        <a:bodyPr/>
        <a:lstStyle/>
        <a:p>
          <a:endParaRPr lang="en-US"/>
        </a:p>
      </dgm:t>
    </dgm:pt>
    <dgm:pt modelId="{DD19ED8C-4FAE-4038-A76E-9FD08BB22796}" type="pres">
      <dgm:prSet presAssocID="{B1C485E5-21C8-4093-9CE9-97F9914B207D}" presName="outerComposite" presStyleCnt="0">
        <dgm:presLayoutVars>
          <dgm:chMax val="5"/>
          <dgm:dir/>
          <dgm:resizeHandles val="exact"/>
        </dgm:presLayoutVars>
      </dgm:prSet>
      <dgm:spPr/>
    </dgm:pt>
    <dgm:pt modelId="{DBD26A97-AC64-4D7A-83DD-3364723CB992}" type="pres">
      <dgm:prSet presAssocID="{B1C485E5-21C8-4093-9CE9-97F9914B207D}" presName="dummyMaxCanvas" presStyleCnt="0">
        <dgm:presLayoutVars/>
      </dgm:prSet>
      <dgm:spPr/>
    </dgm:pt>
    <dgm:pt modelId="{23A9098F-AEB3-4FE5-B018-75847476D518}" type="pres">
      <dgm:prSet presAssocID="{B1C485E5-21C8-4093-9CE9-97F9914B207D}" presName="FiveNodes_1" presStyleLbl="node1" presStyleIdx="0" presStyleCnt="5">
        <dgm:presLayoutVars>
          <dgm:bulletEnabled val="1"/>
        </dgm:presLayoutVars>
      </dgm:prSet>
      <dgm:spPr/>
    </dgm:pt>
    <dgm:pt modelId="{5B025B3C-2117-4AE6-9F16-71410BAEBBEB}" type="pres">
      <dgm:prSet presAssocID="{B1C485E5-21C8-4093-9CE9-97F9914B207D}" presName="FiveNodes_2" presStyleLbl="node1" presStyleIdx="1" presStyleCnt="5">
        <dgm:presLayoutVars>
          <dgm:bulletEnabled val="1"/>
        </dgm:presLayoutVars>
      </dgm:prSet>
      <dgm:spPr/>
    </dgm:pt>
    <dgm:pt modelId="{E15735C6-1FBC-498F-BFB5-394576BFD96C}" type="pres">
      <dgm:prSet presAssocID="{B1C485E5-21C8-4093-9CE9-97F9914B207D}" presName="FiveNodes_3" presStyleLbl="node1" presStyleIdx="2" presStyleCnt="5">
        <dgm:presLayoutVars>
          <dgm:bulletEnabled val="1"/>
        </dgm:presLayoutVars>
      </dgm:prSet>
      <dgm:spPr/>
    </dgm:pt>
    <dgm:pt modelId="{F87FBCDC-7AD6-4BA1-ABD5-E14023FBA948}" type="pres">
      <dgm:prSet presAssocID="{B1C485E5-21C8-4093-9CE9-97F9914B207D}" presName="FiveNodes_4" presStyleLbl="node1" presStyleIdx="3" presStyleCnt="5">
        <dgm:presLayoutVars>
          <dgm:bulletEnabled val="1"/>
        </dgm:presLayoutVars>
      </dgm:prSet>
      <dgm:spPr/>
    </dgm:pt>
    <dgm:pt modelId="{0BD58E36-FFE9-402D-80E1-C1D5B7784B2C}" type="pres">
      <dgm:prSet presAssocID="{B1C485E5-21C8-4093-9CE9-97F9914B207D}" presName="FiveNodes_5" presStyleLbl="node1" presStyleIdx="4" presStyleCnt="5">
        <dgm:presLayoutVars>
          <dgm:bulletEnabled val="1"/>
        </dgm:presLayoutVars>
      </dgm:prSet>
      <dgm:spPr/>
    </dgm:pt>
    <dgm:pt modelId="{57397F77-B817-4F8E-8C47-0B6D4A1D480E}" type="pres">
      <dgm:prSet presAssocID="{B1C485E5-21C8-4093-9CE9-97F9914B207D}" presName="FiveConn_1-2" presStyleLbl="fgAccFollowNode1" presStyleIdx="0" presStyleCnt="4">
        <dgm:presLayoutVars>
          <dgm:bulletEnabled val="1"/>
        </dgm:presLayoutVars>
      </dgm:prSet>
      <dgm:spPr/>
    </dgm:pt>
    <dgm:pt modelId="{2427CBDC-3EA8-4F44-B480-BA2A52503F86}" type="pres">
      <dgm:prSet presAssocID="{B1C485E5-21C8-4093-9CE9-97F9914B207D}" presName="FiveConn_2-3" presStyleLbl="fgAccFollowNode1" presStyleIdx="1" presStyleCnt="4">
        <dgm:presLayoutVars>
          <dgm:bulletEnabled val="1"/>
        </dgm:presLayoutVars>
      </dgm:prSet>
      <dgm:spPr/>
    </dgm:pt>
    <dgm:pt modelId="{D4A2CD2B-FFBD-4015-8A60-EF5A67C948A8}" type="pres">
      <dgm:prSet presAssocID="{B1C485E5-21C8-4093-9CE9-97F9914B207D}" presName="FiveConn_3-4" presStyleLbl="fgAccFollowNode1" presStyleIdx="2" presStyleCnt="4">
        <dgm:presLayoutVars>
          <dgm:bulletEnabled val="1"/>
        </dgm:presLayoutVars>
      </dgm:prSet>
      <dgm:spPr/>
    </dgm:pt>
    <dgm:pt modelId="{662AAEBD-AB01-46D9-BF9E-3A5BF90BDFC8}" type="pres">
      <dgm:prSet presAssocID="{B1C485E5-21C8-4093-9CE9-97F9914B207D}" presName="FiveConn_4-5" presStyleLbl="fgAccFollowNode1" presStyleIdx="3" presStyleCnt="4">
        <dgm:presLayoutVars>
          <dgm:bulletEnabled val="1"/>
        </dgm:presLayoutVars>
      </dgm:prSet>
      <dgm:spPr/>
    </dgm:pt>
    <dgm:pt modelId="{2E05173F-4C16-46C6-9055-F9A85F59A3ED}" type="pres">
      <dgm:prSet presAssocID="{B1C485E5-21C8-4093-9CE9-97F9914B207D}" presName="FiveNodes_1_text" presStyleLbl="node1" presStyleIdx="4" presStyleCnt="5">
        <dgm:presLayoutVars>
          <dgm:bulletEnabled val="1"/>
        </dgm:presLayoutVars>
      </dgm:prSet>
      <dgm:spPr/>
    </dgm:pt>
    <dgm:pt modelId="{797BB31B-6150-440C-AD43-039FD6517A68}" type="pres">
      <dgm:prSet presAssocID="{B1C485E5-21C8-4093-9CE9-97F9914B207D}" presName="FiveNodes_2_text" presStyleLbl="node1" presStyleIdx="4" presStyleCnt="5">
        <dgm:presLayoutVars>
          <dgm:bulletEnabled val="1"/>
        </dgm:presLayoutVars>
      </dgm:prSet>
      <dgm:spPr/>
    </dgm:pt>
    <dgm:pt modelId="{BF02709F-7305-46AD-981E-294F59382113}" type="pres">
      <dgm:prSet presAssocID="{B1C485E5-21C8-4093-9CE9-97F9914B207D}" presName="FiveNodes_3_text" presStyleLbl="node1" presStyleIdx="4" presStyleCnt="5">
        <dgm:presLayoutVars>
          <dgm:bulletEnabled val="1"/>
        </dgm:presLayoutVars>
      </dgm:prSet>
      <dgm:spPr/>
    </dgm:pt>
    <dgm:pt modelId="{83874699-96C1-42CE-9BB9-9608407675DC}" type="pres">
      <dgm:prSet presAssocID="{B1C485E5-21C8-4093-9CE9-97F9914B207D}" presName="FiveNodes_4_text" presStyleLbl="node1" presStyleIdx="4" presStyleCnt="5">
        <dgm:presLayoutVars>
          <dgm:bulletEnabled val="1"/>
        </dgm:presLayoutVars>
      </dgm:prSet>
      <dgm:spPr/>
    </dgm:pt>
    <dgm:pt modelId="{1E0E7158-D4B4-462F-A0C3-7E13DB8BDF39}" type="pres">
      <dgm:prSet presAssocID="{B1C485E5-21C8-4093-9CE9-97F9914B207D}" presName="FiveNodes_5_text" presStyleLbl="node1" presStyleIdx="4" presStyleCnt="5">
        <dgm:presLayoutVars>
          <dgm:bulletEnabled val="1"/>
        </dgm:presLayoutVars>
      </dgm:prSet>
      <dgm:spPr/>
    </dgm:pt>
  </dgm:ptLst>
  <dgm:cxnLst>
    <dgm:cxn modelId="{4B504405-7D15-4D97-8177-24DF7FE201A7}" type="presOf" srcId="{B6FC4587-CD7B-4010-A3BF-1F3894873DA3}" destId="{662AAEBD-AB01-46D9-BF9E-3A5BF90BDFC8}" srcOrd="0" destOrd="0" presId="urn:microsoft.com/office/officeart/2005/8/layout/vProcess5"/>
    <dgm:cxn modelId="{3F97A308-F838-42A1-B353-4103FDFCB388}" type="presOf" srcId="{ECDC1C50-9A85-4005-B027-6C0F6FA64D41}" destId="{D4A2CD2B-FFBD-4015-8A60-EF5A67C948A8}" srcOrd="0" destOrd="0" presId="urn:microsoft.com/office/officeart/2005/8/layout/vProcess5"/>
    <dgm:cxn modelId="{9BB00515-F1CA-4A5E-847B-851F26BD242E}" type="presOf" srcId="{D9F219EE-F0C8-4353-A519-56C056606BEE}" destId="{2427CBDC-3EA8-4F44-B480-BA2A52503F86}" srcOrd="0" destOrd="0" presId="urn:microsoft.com/office/officeart/2005/8/layout/vProcess5"/>
    <dgm:cxn modelId="{3EC82822-7FDE-4A8C-B6CA-4AC03E96B7F0}" type="presOf" srcId="{BBF4505E-A620-4DD3-8D71-C8250BE55497}" destId="{57397F77-B817-4F8E-8C47-0B6D4A1D480E}" srcOrd="0" destOrd="0" presId="urn:microsoft.com/office/officeart/2005/8/layout/vProcess5"/>
    <dgm:cxn modelId="{A0599B65-C60F-4372-8732-7551D93F8877}" type="presOf" srcId="{6204218D-0D18-46D4-AAC5-6596191358F7}" destId="{BF02709F-7305-46AD-981E-294F59382113}" srcOrd="1" destOrd="0" presId="urn:microsoft.com/office/officeart/2005/8/layout/vProcess5"/>
    <dgm:cxn modelId="{4DA8F46F-AA3E-49F0-82F1-D3E72700AC7A}" type="presOf" srcId="{6204218D-0D18-46D4-AAC5-6596191358F7}" destId="{E15735C6-1FBC-498F-BFB5-394576BFD96C}" srcOrd="0" destOrd="0" presId="urn:microsoft.com/office/officeart/2005/8/layout/vProcess5"/>
    <dgm:cxn modelId="{221CB48F-97D4-4360-90EE-C671CF14F279}" type="presOf" srcId="{B1C485E5-21C8-4093-9CE9-97F9914B207D}" destId="{DD19ED8C-4FAE-4038-A76E-9FD08BB22796}" srcOrd="0" destOrd="0" presId="urn:microsoft.com/office/officeart/2005/8/layout/vProcess5"/>
    <dgm:cxn modelId="{C7C9B59C-0AEB-4858-AD71-4CA5BDD03E4E}" type="presOf" srcId="{2BBDB29B-DAAE-43EC-831F-885C5DD83221}" destId="{0BD58E36-FFE9-402D-80E1-C1D5B7784B2C}" srcOrd="0" destOrd="0" presId="urn:microsoft.com/office/officeart/2005/8/layout/vProcess5"/>
    <dgm:cxn modelId="{E00C419D-9D46-440B-8338-6BFF5D791EE9}" srcId="{B1C485E5-21C8-4093-9CE9-97F9914B207D}" destId="{5ACB55B4-5A4B-433F-BB4B-B49AF896F959}" srcOrd="3" destOrd="0" parTransId="{EE4FDBAA-9C66-47F9-9B53-338C3DA6BEF4}" sibTransId="{B6FC4587-CD7B-4010-A3BF-1F3894873DA3}"/>
    <dgm:cxn modelId="{4DF41D9E-BCAF-498C-ACE3-6C75142F4B6B}" type="presOf" srcId="{2BBDB29B-DAAE-43EC-831F-885C5DD83221}" destId="{1E0E7158-D4B4-462F-A0C3-7E13DB8BDF39}" srcOrd="1" destOrd="0" presId="urn:microsoft.com/office/officeart/2005/8/layout/vProcess5"/>
    <dgm:cxn modelId="{7EC55DB0-C6C2-4147-87C9-78906153AE23}" srcId="{B1C485E5-21C8-4093-9CE9-97F9914B207D}" destId="{AD1BC48D-413C-4486-9320-48A6392B2AD8}" srcOrd="0" destOrd="0" parTransId="{88817F5D-981A-4EC4-8341-704CC9A1D376}" sibTransId="{BBF4505E-A620-4DD3-8D71-C8250BE55497}"/>
    <dgm:cxn modelId="{7C2817BD-A048-47DB-AC39-BAE69D3E537A}" srcId="{B1C485E5-21C8-4093-9CE9-97F9914B207D}" destId="{2BBDB29B-DAAE-43EC-831F-885C5DD83221}" srcOrd="4" destOrd="0" parTransId="{0135DE3C-C33E-4F70-B127-DDB851F92730}" sibTransId="{72FA2ED9-8DBD-49DD-BB82-1D861B2B5B0D}"/>
    <dgm:cxn modelId="{50F85DC0-5D30-4F75-9806-90B8A90C559F}" type="presOf" srcId="{BCF60D3F-6A55-482C-8AD7-E808831E15D6}" destId="{5B025B3C-2117-4AE6-9F16-71410BAEBBEB}" srcOrd="0" destOrd="0" presId="urn:microsoft.com/office/officeart/2005/8/layout/vProcess5"/>
    <dgm:cxn modelId="{086485C5-CF30-44B8-8064-B9931A3238E2}" srcId="{B1C485E5-21C8-4093-9CE9-97F9914B207D}" destId="{6204218D-0D18-46D4-AAC5-6596191358F7}" srcOrd="2" destOrd="0" parTransId="{DA2B044D-16AD-4D4A-B4F4-33925EDE6C4A}" sibTransId="{ECDC1C50-9A85-4005-B027-6C0F6FA64D41}"/>
    <dgm:cxn modelId="{1511E7CC-2863-4FB8-8AE6-98FE923BC057}" srcId="{B1C485E5-21C8-4093-9CE9-97F9914B207D}" destId="{BCF60D3F-6A55-482C-8AD7-E808831E15D6}" srcOrd="1" destOrd="0" parTransId="{59ADDC15-FB5F-46C2-8A80-13AE8E60B864}" sibTransId="{D9F219EE-F0C8-4353-A519-56C056606BEE}"/>
    <dgm:cxn modelId="{9BEFC4D7-D452-4008-968E-DF708F359481}" type="presOf" srcId="{BCF60D3F-6A55-482C-8AD7-E808831E15D6}" destId="{797BB31B-6150-440C-AD43-039FD6517A68}" srcOrd="1" destOrd="0" presId="urn:microsoft.com/office/officeart/2005/8/layout/vProcess5"/>
    <dgm:cxn modelId="{EB434FDA-E627-45BA-BEBC-46D8845BBC73}" type="presOf" srcId="{5ACB55B4-5A4B-433F-BB4B-B49AF896F959}" destId="{83874699-96C1-42CE-9BB9-9608407675DC}" srcOrd="1" destOrd="0" presId="urn:microsoft.com/office/officeart/2005/8/layout/vProcess5"/>
    <dgm:cxn modelId="{1AEA21E4-DBC2-43AC-AD4F-3DAD755EF6F1}" type="presOf" srcId="{5ACB55B4-5A4B-433F-BB4B-B49AF896F959}" destId="{F87FBCDC-7AD6-4BA1-ABD5-E14023FBA948}" srcOrd="0" destOrd="0" presId="urn:microsoft.com/office/officeart/2005/8/layout/vProcess5"/>
    <dgm:cxn modelId="{D7D571EB-39FE-46E5-9AB0-225AEEE7D738}" type="presOf" srcId="{AD1BC48D-413C-4486-9320-48A6392B2AD8}" destId="{23A9098F-AEB3-4FE5-B018-75847476D518}" srcOrd="0" destOrd="0" presId="urn:microsoft.com/office/officeart/2005/8/layout/vProcess5"/>
    <dgm:cxn modelId="{D8E7F3F8-4B5C-4791-B4CF-FC27EFB4C116}" type="presOf" srcId="{AD1BC48D-413C-4486-9320-48A6392B2AD8}" destId="{2E05173F-4C16-46C6-9055-F9A85F59A3ED}" srcOrd="1" destOrd="0" presId="urn:microsoft.com/office/officeart/2005/8/layout/vProcess5"/>
    <dgm:cxn modelId="{DDE9A26C-AF64-423E-92BC-413471A4D6CA}" type="presParOf" srcId="{DD19ED8C-4FAE-4038-A76E-9FD08BB22796}" destId="{DBD26A97-AC64-4D7A-83DD-3364723CB992}" srcOrd="0" destOrd="0" presId="urn:microsoft.com/office/officeart/2005/8/layout/vProcess5"/>
    <dgm:cxn modelId="{0590AFB6-384B-4A94-8B40-A1D088615977}" type="presParOf" srcId="{DD19ED8C-4FAE-4038-A76E-9FD08BB22796}" destId="{23A9098F-AEB3-4FE5-B018-75847476D518}" srcOrd="1" destOrd="0" presId="urn:microsoft.com/office/officeart/2005/8/layout/vProcess5"/>
    <dgm:cxn modelId="{8634C3A8-45A3-4D11-A120-97826EADB65B}" type="presParOf" srcId="{DD19ED8C-4FAE-4038-A76E-9FD08BB22796}" destId="{5B025B3C-2117-4AE6-9F16-71410BAEBBEB}" srcOrd="2" destOrd="0" presId="urn:microsoft.com/office/officeart/2005/8/layout/vProcess5"/>
    <dgm:cxn modelId="{D22E122A-9B5F-417A-B2DA-915F43F508BD}" type="presParOf" srcId="{DD19ED8C-4FAE-4038-A76E-9FD08BB22796}" destId="{E15735C6-1FBC-498F-BFB5-394576BFD96C}" srcOrd="3" destOrd="0" presId="urn:microsoft.com/office/officeart/2005/8/layout/vProcess5"/>
    <dgm:cxn modelId="{AF36DCED-CB22-4A38-B678-170B10DCEFCE}" type="presParOf" srcId="{DD19ED8C-4FAE-4038-A76E-9FD08BB22796}" destId="{F87FBCDC-7AD6-4BA1-ABD5-E14023FBA948}" srcOrd="4" destOrd="0" presId="urn:microsoft.com/office/officeart/2005/8/layout/vProcess5"/>
    <dgm:cxn modelId="{D89468CF-814A-4750-A419-D140DF57DEFD}" type="presParOf" srcId="{DD19ED8C-4FAE-4038-A76E-9FD08BB22796}" destId="{0BD58E36-FFE9-402D-80E1-C1D5B7784B2C}" srcOrd="5" destOrd="0" presId="urn:microsoft.com/office/officeart/2005/8/layout/vProcess5"/>
    <dgm:cxn modelId="{2E50203F-C7E6-4A39-B928-C46E1330DCA8}" type="presParOf" srcId="{DD19ED8C-4FAE-4038-A76E-9FD08BB22796}" destId="{57397F77-B817-4F8E-8C47-0B6D4A1D480E}" srcOrd="6" destOrd="0" presId="urn:microsoft.com/office/officeart/2005/8/layout/vProcess5"/>
    <dgm:cxn modelId="{33EDD05B-8DAB-4D61-BBED-33D76B98F308}" type="presParOf" srcId="{DD19ED8C-4FAE-4038-A76E-9FD08BB22796}" destId="{2427CBDC-3EA8-4F44-B480-BA2A52503F86}" srcOrd="7" destOrd="0" presId="urn:microsoft.com/office/officeart/2005/8/layout/vProcess5"/>
    <dgm:cxn modelId="{56926928-80DD-464F-A910-B7DACA2F0DA4}" type="presParOf" srcId="{DD19ED8C-4FAE-4038-A76E-9FD08BB22796}" destId="{D4A2CD2B-FFBD-4015-8A60-EF5A67C948A8}" srcOrd="8" destOrd="0" presId="urn:microsoft.com/office/officeart/2005/8/layout/vProcess5"/>
    <dgm:cxn modelId="{3C925F3C-08A1-4E5A-B273-BD3D6D0DF31F}" type="presParOf" srcId="{DD19ED8C-4FAE-4038-A76E-9FD08BB22796}" destId="{662AAEBD-AB01-46D9-BF9E-3A5BF90BDFC8}" srcOrd="9" destOrd="0" presId="urn:microsoft.com/office/officeart/2005/8/layout/vProcess5"/>
    <dgm:cxn modelId="{BC601DF0-3319-416B-A4F8-E5335B848703}" type="presParOf" srcId="{DD19ED8C-4FAE-4038-A76E-9FD08BB22796}" destId="{2E05173F-4C16-46C6-9055-F9A85F59A3ED}" srcOrd="10" destOrd="0" presId="urn:microsoft.com/office/officeart/2005/8/layout/vProcess5"/>
    <dgm:cxn modelId="{0EBEF678-F335-4E67-80B1-D38B3D747577}" type="presParOf" srcId="{DD19ED8C-4FAE-4038-A76E-9FD08BB22796}" destId="{797BB31B-6150-440C-AD43-039FD6517A68}" srcOrd="11" destOrd="0" presId="urn:microsoft.com/office/officeart/2005/8/layout/vProcess5"/>
    <dgm:cxn modelId="{E989B7D0-267F-46DE-A329-97778011EE6F}" type="presParOf" srcId="{DD19ED8C-4FAE-4038-A76E-9FD08BB22796}" destId="{BF02709F-7305-46AD-981E-294F59382113}" srcOrd="12" destOrd="0" presId="urn:microsoft.com/office/officeart/2005/8/layout/vProcess5"/>
    <dgm:cxn modelId="{9801F290-B72B-4135-9296-70D6EE8A71B5}" type="presParOf" srcId="{DD19ED8C-4FAE-4038-A76E-9FD08BB22796}" destId="{83874699-96C1-42CE-9BB9-9608407675DC}" srcOrd="13" destOrd="0" presId="urn:microsoft.com/office/officeart/2005/8/layout/vProcess5"/>
    <dgm:cxn modelId="{4B9CDFDE-ABA4-4C47-A573-2B9E823BB5DD}" type="presParOf" srcId="{DD19ED8C-4FAE-4038-A76E-9FD08BB22796}" destId="{1E0E7158-D4B4-462F-A0C3-7E13DB8BDF39}" srcOrd="14"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696A811-1CE1-4E06-8016-3A67624A1716}"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09FC70A-2412-48D4-A892-0BB2889B26C5}">
      <dgm:prSet/>
      <dgm:spPr/>
      <dgm:t>
        <a:bodyPr/>
        <a:lstStyle/>
        <a:p>
          <a:pPr>
            <a:lnSpc>
              <a:spcPct val="100000"/>
            </a:lnSpc>
          </a:pPr>
          <a:r>
            <a:rPr lang="fr-FR"/>
            <a:t>76% solidarité, collecte, partage</a:t>
          </a:r>
          <a:endParaRPr lang="en-US"/>
        </a:p>
      </dgm:t>
    </dgm:pt>
    <dgm:pt modelId="{924B3254-13A0-422C-BD25-0C517FB2CDF3}" type="parTrans" cxnId="{DC94F7BE-05E8-48CF-BE38-CA8ACDBDE94F}">
      <dgm:prSet/>
      <dgm:spPr/>
      <dgm:t>
        <a:bodyPr/>
        <a:lstStyle/>
        <a:p>
          <a:endParaRPr lang="en-US"/>
        </a:p>
      </dgm:t>
    </dgm:pt>
    <dgm:pt modelId="{FFA5E4F2-16D4-4046-AD28-610CD1202871}" type="sibTrans" cxnId="{DC94F7BE-05E8-48CF-BE38-CA8ACDBDE94F}">
      <dgm:prSet/>
      <dgm:spPr/>
      <dgm:t>
        <a:bodyPr/>
        <a:lstStyle/>
        <a:p>
          <a:endParaRPr lang="en-US"/>
        </a:p>
      </dgm:t>
    </dgm:pt>
    <dgm:pt modelId="{9C69B69B-1BFA-4B84-950D-F999E47980CE}">
      <dgm:prSet/>
      <dgm:spPr/>
      <dgm:t>
        <a:bodyPr/>
        <a:lstStyle/>
        <a:p>
          <a:pPr>
            <a:lnSpc>
              <a:spcPct val="100000"/>
            </a:lnSpc>
          </a:pPr>
          <a:r>
            <a:rPr lang="fr-FR"/>
            <a:t>71% écologie, protection de l’environnement et développement durable</a:t>
          </a:r>
          <a:endParaRPr lang="en-US"/>
        </a:p>
      </dgm:t>
    </dgm:pt>
    <dgm:pt modelId="{0D89644B-4285-4B2B-BD6A-73157D266B86}" type="parTrans" cxnId="{72654047-48CD-4FC1-9F1E-503EE58427D6}">
      <dgm:prSet/>
      <dgm:spPr/>
      <dgm:t>
        <a:bodyPr/>
        <a:lstStyle/>
        <a:p>
          <a:endParaRPr lang="en-US"/>
        </a:p>
      </dgm:t>
    </dgm:pt>
    <dgm:pt modelId="{43462677-2723-4D14-BA72-AD1E69762C68}" type="sibTrans" cxnId="{72654047-48CD-4FC1-9F1E-503EE58427D6}">
      <dgm:prSet/>
      <dgm:spPr/>
      <dgm:t>
        <a:bodyPr/>
        <a:lstStyle/>
        <a:p>
          <a:endParaRPr lang="en-US"/>
        </a:p>
      </dgm:t>
    </dgm:pt>
    <dgm:pt modelId="{374B2D9B-D0D9-42D4-9F16-8B61847D3086}">
      <dgm:prSet/>
      <dgm:spPr/>
      <dgm:t>
        <a:bodyPr/>
        <a:lstStyle/>
        <a:p>
          <a:pPr>
            <a:lnSpc>
              <a:spcPct val="100000"/>
            </a:lnSpc>
          </a:pPr>
          <a:r>
            <a:rPr lang="fr-FR"/>
            <a:t>40% Alimentation et consommation responsable</a:t>
          </a:r>
          <a:endParaRPr lang="en-US"/>
        </a:p>
      </dgm:t>
    </dgm:pt>
    <dgm:pt modelId="{0AF25608-1E4A-4FAF-B261-3D2482667B91}" type="parTrans" cxnId="{CFAA1F4E-4D80-469A-B1FC-E27041A9CA1E}">
      <dgm:prSet/>
      <dgm:spPr/>
      <dgm:t>
        <a:bodyPr/>
        <a:lstStyle/>
        <a:p>
          <a:endParaRPr lang="en-US"/>
        </a:p>
      </dgm:t>
    </dgm:pt>
    <dgm:pt modelId="{DA6ECFAE-B403-4715-943C-767A048A0693}" type="sibTrans" cxnId="{CFAA1F4E-4D80-469A-B1FC-E27041A9CA1E}">
      <dgm:prSet/>
      <dgm:spPr/>
      <dgm:t>
        <a:bodyPr/>
        <a:lstStyle/>
        <a:p>
          <a:endParaRPr lang="en-US"/>
        </a:p>
      </dgm:t>
    </dgm:pt>
    <dgm:pt modelId="{26E1C0AA-8776-4E61-9FEC-89D8D07D9DB6}" type="pres">
      <dgm:prSet presAssocID="{C696A811-1CE1-4E06-8016-3A67624A1716}" presName="root" presStyleCnt="0">
        <dgm:presLayoutVars>
          <dgm:dir/>
          <dgm:resizeHandles val="exact"/>
        </dgm:presLayoutVars>
      </dgm:prSet>
      <dgm:spPr/>
    </dgm:pt>
    <dgm:pt modelId="{6715BC0F-B8CE-4E57-8329-97C551E9E85D}" type="pres">
      <dgm:prSet presAssocID="{109FC70A-2412-48D4-A892-0BB2889B26C5}" presName="compNode" presStyleCnt="0"/>
      <dgm:spPr/>
    </dgm:pt>
    <dgm:pt modelId="{DB2AB48C-7AAC-476D-AF95-B0691C972C48}" type="pres">
      <dgm:prSet presAssocID="{109FC70A-2412-48D4-A892-0BB2889B26C5}" presName="bgRect" presStyleLbl="bgShp" presStyleIdx="0" presStyleCnt="3"/>
      <dgm:spPr/>
    </dgm:pt>
    <dgm:pt modelId="{EE57CF26-F2BC-48D7-B9D6-45F5C21F22A4}" type="pres">
      <dgm:prSet presAssocID="{109FC70A-2412-48D4-A892-0BB2889B26C5}"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Vivats"/>
        </a:ext>
      </dgm:extLst>
    </dgm:pt>
    <dgm:pt modelId="{2766D8FC-520E-418A-96BC-303A322A00B6}" type="pres">
      <dgm:prSet presAssocID="{109FC70A-2412-48D4-A892-0BB2889B26C5}" presName="spaceRect" presStyleCnt="0"/>
      <dgm:spPr/>
    </dgm:pt>
    <dgm:pt modelId="{73893CD9-B857-4C1B-9264-1F8BCE7BC4DC}" type="pres">
      <dgm:prSet presAssocID="{109FC70A-2412-48D4-A892-0BB2889B26C5}" presName="parTx" presStyleLbl="revTx" presStyleIdx="0" presStyleCnt="3">
        <dgm:presLayoutVars>
          <dgm:chMax val="0"/>
          <dgm:chPref val="0"/>
        </dgm:presLayoutVars>
      </dgm:prSet>
      <dgm:spPr/>
    </dgm:pt>
    <dgm:pt modelId="{784C7BCA-A4A0-46A6-8329-7F046F51DAA5}" type="pres">
      <dgm:prSet presAssocID="{FFA5E4F2-16D4-4046-AD28-610CD1202871}" presName="sibTrans" presStyleCnt="0"/>
      <dgm:spPr/>
    </dgm:pt>
    <dgm:pt modelId="{32A1923C-1489-4CC9-AE1D-291FE7B2E002}" type="pres">
      <dgm:prSet presAssocID="{9C69B69B-1BFA-4B84-950D-F999E47980CE}" presName="compNode" presStyleCnt="0"/>
      <dgm:spPr/>
    </dgm:pt>
    <dgm:pt modelId="{381477AE-B8CF-43C4-B75B-72E284815B56}" type="pres">
      <dgm:prSet presAssocID="{9C69B69B-1BFA-4B84-950D-F999E47980CE}" presName="bgRect" presStyleLbl="bgShp" presStyleIdx="1" presStyleCnt="3"/>
      <dgm:spPr/>
    </dgm:pt>
    <dgm:pt modelId="{7C6DBE60-5D10-40D8-85F0-A7FF1D2606E9}" type="pres">
      <dgm:prSet presAssocID="{9C69B69B-1BFA-4B84-950D-F999E47980C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urabilité"/>
        </a:ext>
      </dgm:extLst>
    </dgm:pt>
    <dgm:pt modelId="{28E9A69F-2D42-4C36-BA40-123BD5FA1EA3}" type="pres">
      <dgm:prSet presAssocID="{9C69B69B-1BFA-4B84-950D-F999E47980CE}" presName="spaceRect" presStyleCnt="0"/>
      <dgm:spPr/>
    </dgm:pt>
    <dgm:pt modelId="{3CEC5723-1C08-493D-A141-F71D924EC204}" type="pres">
      <dgm:prSet presAssocID="{9C69B69B-1BFA-4B84-950D-F999E47980CE}" presName="parTx" presStyleLbl="revTx" presStyleIdx="1" presStyleCnt="3">
        <dgm:presLayoutVars>
          <dgm:chMax val="0"/>
          <dgm:chPref val="0"/>
        </dgm:presLayoutVars>
      </dgm:prSet>
      <dgm:spPr/>
    </dgm:pt>
    <dgm:pt modelId="{009E5569-4839-425F-93AD-284DCDFE52FA}" type="pres">
      <dgm:prSet presAssocID="{43462677-2723-4D14-BA72-AD1E69762C68}" presName="sibTrans" presStyleCnt="0"/>
      <dgm:spPr/>
    </dgm:pt>
    <dgm:pt modelId="{FCECD8AB-221A-4360-9A13-3932A0A5167F}" type="pres">
      <dgm:prSet presAssocID="{374B2D9B-D0D9-42D4-9F16-8B61847D3086}" presName="compNode" presStyleCnt="0"/>
      <dgm:spPr/>
    </dgm:pt>
    <dgm:pt modelId="{C8B9F241-FC71-4FF8-A729-A8686A963D6C}" type="pres">
      <dgm:prSet presAssocID="{374B2D9B-D0D9-42D4-9F16-8B61847D3086}" presName="bgRect" presStyleLbl="bgShp" presStyleIdx="2" presStyleCnt="3"/>
      <dgm:spPr/>
    </dgm:pt>
    <dgm:pt modelId="{C2AA4B6A-4576-43C4-8F32-6FC496B60A54}" type="pres">
      <dgm:prSet presAssocID="{374B2D9B-D0D9-42D4-9F16-8B61847D3086}"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Pomme"/>
        </a:ext>
      </dgm:extLst>
    </dgm:pt>
    <dgm:pt modelId="{17B9FE72-64D9-472F-88C4-2B113E15F039}" type="pres">
      <dgm:prSet presAssocID="{374B2D9B-D0D9-42D4-9F16-8B61847D3086}" presName="spaceRect" presStyleCnt="0"/>
      <dgm:spPr/>
    </dgm:pt>
    <dgm:pt modelId="{3F5AEC1A-9261-4D3D-B1F6-A619CFB5A00C}" type="pres">
      <dgm:prSet presAssocID="{374B2D9B-D0D9-42D4-9F16-8B61847D3086}" presName="parTx" presStyleLbl="revTx" presStyleIdx="2" presStyleCnt="3">
        <dgm:presLayoutVars>
          <dgm:chMax val="0"/>
          <dgm:chPref val="0"/>
        </dgm:presLayoutVars>
      </dgm:prSet>
      <dgm:spPr/>
    </dgm:pt>
  </dgm:ptLst>
  <dgm:cxnLst>
    <dgm:cxn modelId="{2C547F0F-A9E9-499A-B27C-B70340C2A5A3}" type="presOf" srcId="{9C69B69B-1BFA-4B84-950D-F999E47980CE}" destId="{3CEC5723-1C08-493D-A141-F71D924EC204}" srcOrd="0" destOrd="0" presId="urn:microsoft.com/office/officeart/2018/2/layout/IconVerticalSolidList"/>
    <dgm:cxn modelId="{72654047-48CD-4FC1-9F1E-503EE58427D6}" srcId="{C696A811-1CE1-4E06-8016-3A67624A1716}" destId="{9C69B69B-1BFA-4B84-950D-F999E47980CE}" srcOrd="1" destOrd="0" parTransId="{0D89644B-4285-4B2B-BD6A-73157D266B86}" sibTransId="{43462677-2723-4D14-BA72-AD1E69762C68}"/>
    <dgm:cxn modelId="{CFAA1F4E-4D80-469A-B1FC-E27041A9CA1E}" srcId="{C696A811-1CE1-4E06-8016-3A67624A1716}" destId="{374B2D9B-D0D9-42D4-9F16-8B61847D3086}" srcOrd="2" destOrd="0" parTransId="{0AF25608-1E4A-4FAF-B261-3D2482667B91}" sibTransId="{DA6ECFAE-B403-4715-943C-767A048A0693}"/>
    <dgm:cxn modelId="{9A2D2CAD-02F5-448C-B646-BD9DE1BCEEAF}" type="presOf" srcId="{C696A811-1CE1-4E06-8016-3A67624A1716}" destId="{26E1C0AA-8776-4E61-9FEC-89D8D07D9DB6}" srcOrd="0" destOrd="0" presId="urn:microsoft.com/office/officeart/2018/2/layout/IconVerticalSolidList"/>
    <dgm:cxn modelId="{DC94F7BE-05E8-48CF-BE38-CA8ACDBDE94F}" srcId="{C696A811-1CE1-4E06-8016-3A67624A1716}" destId="{109FC70A-2412-48D4-A892-0BB2889B26C5}" srcOrd="0" destOrd="0" parTransId="{924B3254-13A0-422C-BD25-0C517FB2CDF3}" sibTransId="{FFA5E4F2-16D4-4046-AD28-610CD1202871}"/>
    <dgm:cxn modelId="{2CF56AC6-A28B-4C70-A91B-F055748EDFCB}" type="presOf" srcId="{109FC70A-2412-48D4-A892-0BB2889B26C5}" destId="{73893CD9-B857-4C1B-9264-1F8BCE7BC4DC}" srcOrd="0" destOrd="0" presId="urn:microsoft.com/office/officeart/2018/2/layout/IconVerticalSolidList"/>
    <dgm:cxn modelId="{10A708C8-E740-477E-A327-263621F3948A}" type="presOf" srcId="{374B2D9B-D0D9-42D4-9F16-8B61847D3086}" destId="{3F5AEC1A-9261-4D3D-B1F6-A619CFB5A00C}" srcOrd="0" destOrd="0" presId="urn:microsoft.com/office/officeart/2018/2/layout/IconVerticalSolidList"/>
    <dgm:cxn modelId="{369C5B0A-F721-4B39-8AD2-BAD5C8FCBD74}" type="presParOf" srcId="{26E1C0AA-8776-4E61-9FEC-89D8D07D9DB6}" destId="{6715BC0F-B8CE-4E57-8329-97C551E9E85D}" srcOrd="0" destOrd="0" presId="urn:microsoft.com/office/officeart/2018/2/layout/IconVerticalSolidList"/>
    <dgm:cxn modelId="{CAA634F3-FC50-4609-836A-82BFCC9F2B7B}" type="presParOf" srcId="{6715BC0F-B8CE-4E57-8329-97C551E9E85D}" destId="{DB2AB48C-7AAC-476D-AF95-B0691C972C48}" srcOrd="0" destOrd="0" presId="urn:microsoft.com/office/officeart/2018/2/layout/IconVerticalSolidList"/>
    <dgm:cxn modelId="{816A03BB-1B3A-437F-99EC-0E06130F9859}" type="presParOf" srcId="{6715BC0F-B8CE-4E57-8329-97C551E9E85D}" destId="{EE57CF26-F2BC-48D7-B9D6-45F5C21F22A4}" srcOrd="1" destOrd="0" presId="urn:microsoft.com/office/officeart/2018/2/layout/IconVerticalSolidList"/>
    <dgm:cxn modelId="{699D6373-B225-422A-B897-D8D86B292809}" type="presParOf" srcId="{6715BC0F-B8CE-4E57-8329-97C551E9E85D}" destId="{2766D8FC-520E-418A-96BC-303A322A00B6}" srcOrd="2" destOrd="0" presId="urn:microsoft.com/office/officeart/2018/2/layout/IconVerticalSolidList"/>
    <dgm:cxn modelId="{3852D332-8571-48A4-9725-C8739F560E95}" type="presParOf" srcId="{6715BC0F-B8CE-4E57-8329-97C551E9E85D}" destId="{73893CD9-B857-4C1B-9264-1F8BCE7BC4DC}" srcOrd="3" destOrd="0" presId="urn:microsoft.com/office/officeart/2018/2/layout/IconVerticalSolidList"/>
    <dgm:cxn modelId="{63BCA6DE-1B06-4A77-9327-5C47A4DCE9FF}" type="presParOf" srcId="{26E1C0AA-8776-4E61-9FEC-89D8D07D9DB6}" destId="{784C7BCA-A4A0-46A6-8329-7F046F51DAA5}" srcOrd="1" destOrd="0" presId="urn:microsoft.com/office/officeart/2018/2/layout/IconVerticalSolidList"/>
    <dgm:cxn modelId="{F02A5F58-8AB2-4EAD-91E2-037D31B667BC}" type="presParOf" srcId="{26E1C0AA-8776-4E61-9FEC-89D8D07D9DB6}" destId="{32A1923C-1489-4CC9-AE1D-291FE7B2E002}" srcOrd="2" destOrd="0" presId="urn:microsoft.com/office/officeart/2018/2/layout/IconVerticalSolidList"/>
    <dgm:cxn modelId="{D5DBA96E-220E-4DEC-8879-5EB45A543AF5}" type="presParOf" srcId="{32A1923C-1489-4CC9-AE1D-291FE7B2E002}" destId="{381477AE-B8CF-43C4-B75B-72E284815B56}" srcOrd="0" destOrd="0" presId="urn:microsoft.com/office/officeart/2018/2/layout/IconVerticalSolidList"/>
    <dgm:cxn modelId="{F379FE7E-121A-4E4A-A0A3-D64A4D0AA830}" type="presParOf" srcId="{32A1923C-1489-4CC9-AE1D-291FE7B2E002}" destId="{7C6DBE60-5D10-40D8-85F0-A7FF1D2606E9}" srcOrd="1" destOrd="0" presId="urn:microsoft.com/office/officeart/2018/2/layout/IconVerticalSolidList"/>
    <dgm:cxn modelId="{01E374C8-F137-477E-9D8E-344BC0C01008}" type="presParOf" srcId="{32A1923C-1489-4CC9-AE1D-291FE7B2E002}" destId="{28E9A69F-2D42-4C36-BA40-123BD5FA1EA3}" srcOrd="2" destOrd="0" presId="urn:microsoft.com/office/officeart/2018/2/layout/IconVerticalSolidList"/>
    <dgm:cxn modelId="{B601922F-34E8-4F8E-8193-BE8A4DD1F9CB}" type="presParOf" srcId="{32A1923C-1489-4CC9-AE1D-291FE7B2E002}" destId="{3CEC5723-1C08-493D-A141-F71D924EC204}" srcOrd="3" destOrd="0" presId="urn:microsoft.com/office/officeart/2018/2/layout/IconVerticalSolidList"/>
    <dgm:cxn modelId="{CE4A4666-6936-467B-B91A-F728E12C354A}" type="presParOf" srcId="{26E1C0AA-8776-4E61-9FEC-89D8D07D9DB6}" destId="{009E5569-4839-425F-93AD-284DCDFE52FA}" srcOrd="3" destOrd="0" presId="urn:microsoft.com/office/officeart/2018/2/layout/IconVerticalSolidList"/>
    <dgm:cxn modelId="{7AC93482-A97F-4DCB-9E09-ECC1E560E77C}" type="presParOf" srcId="{26E1C0AA-8776-4E61-9FEC-89D8D07D9DB6}" destId="{FCECD8AB-221A-4360-9A13-3932A0A5167F}" srcOrd="4" destOrd="0" presId="urn:microsoft.com/office/officeart/2018/2/layout/IconVerticalSolidList"/>
    <dgm:cxn modelId="{E2B616B8-C315-4C6E-9D65-D0291923E1FF}" type="presParOf" srcId="{FCECD8AB-221A-4360-9A13-3932A0A5167F}" destId="{C8B9F241-FC71-4FF8-A729-A8686A963D6C}" srcOrd="0" destOrd="0" presId="urn:microsoft.com/office/officeart/2018/2/layout/IconVerticalSolidList"/>
    <dgm:cxn modelId="{C31B2277-A45F-45D3-9EB8-648C0E43761F}" type="presParOf" srcId="{FCECD8AB-221A-4360-9A13-3932A0A5167F}" destId="{C2AA4B6A-4576-43C4-8F32-6FC496B60A54}" srcOrd="1" destOrd="0" presId="urn:microsoft.com/office/officeart/2018/2/layout/IconVerticalSolidList"/>
    <dgm:cxn modelId="{CD74E63B-5401-4DF7-B7FE-9C6CD0763A54}" type="presParOf" srcId="{FCECD8AB-221A-4360-9A13-3932A0A5167F}" destId="{17B9FE72-64D9-472F-88C4-2B113E15F039}" srcOrd="2" destOrd="0" presId="urn:microsoft.com/office/officeart/2018/2/layout/IconVerticalSolidList"/>
    <dgm:cxn modelId="{213B8184-41E8-49FC-8388-DBF7CB06EB5D}" type="presParOf" srcId="{FCECD8AB-221A-4360-9A13-3932A0A5167F}" destId="{3F5AEC1A-9261-4D3D-B1F6-A619CFB5A00C}"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43633DE-9265-49A0-99A1-B22CE14A23E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D520020-F0FD-4E3A-89BE-AAF63F19DDA2}">
      <dgm:prSet/>
      <dgm:spPr/>
      <dgm:t>
        <a:bodyPr/>
        <a:lstStyle/>
        <a:p>
          <a:r>
            <a:rPr lang="fr-FR"/>
            <a:t>76% la poursuite d'une utilité sociale</a:t>
          </a:r>
          <a:endParaRPr lang="en-US"/>
        </a:p>
      </dgm:t>
    </dgm:pt>
    <dgm:pt modelId="{1BF354A4-BD20-4416-9C25-DFD15E8AD681}" type="parTrans" cxnId="{536CBF41-77C2-4ACC-A11D-85612666A434}">
      <dgm:prSet/>
      <dgm:spPr/>
      <dgm:t>
        <a:bodyPr/>
        <a:lstStyle/>
        <a:p>
          <a:endParaRPr lang="en-US"/>
        </a:p>
      </dgm:t>
    </dgm:pt>
    <dgm:pt modelId="{A8B83254-E148-4086-9530-67218D633028}" type="sibTrans" cxnId="{536CBF41-77C2-4ACC-A11D-85612666A434}">
      <dgm:prSet/>
      <dgm:spPr/>
      <dgm:t>
        <a:bodyPr/>
        <a:lstStyle/>
        <a:p>
          <a:endParaRPr lang="en-US"/>
        </a:p>
      </dgm:t>
    </dgm:pt>
    <dgm:pt modelId="{02E52F4B-C362-46BD-ACFA-606924A1E882}">
      <dgm:prSet/>
      <dgm:spPr/>
      <dgm:t>
        <a:bodyPr/>
        <a:lstStyle/>
        <a:p>
          <a:r>
            <a:rPr lang="fr-FR"/>
            <a:t>71% la coopération</a:t>
          </a:r>
          <a:endParaRPr lang="en-US"/>
        </a:p>
      </dgm:t>
    </dgm:pt>
    <dgm:pt modelId="{96E91004-FDFF-471D-B48D-44FDDCB63978}" type="parTrans" cxnId="{E6ACE8F8-0280-4BCA-80B2-7BAF4387ADCB}">
      <dgm:prSet/>
      <dgm:spPr/>
      <dgm:t>
        <a:bodyPr/>
        <a:lstStyle/>
        <a:p>
          <a:endParaRPr lang="en-US"/>
        </a:p>
      </dgm:t>
    </dgm:pt>
    <dgm:pt modelId="{0C1F9A85-8B0A-4E18-8181-7F56C96E1A2B}" type="sibTrans" cxnId="{E6ACE8F8-0280-4BCA-80B2-7BAF4387ADCB}">
      <dgm:prSet/>
      <dgm:spPr/>
      <dgm:t>
        <a:bodyPr/>
        <a:lstStyle/>
        <a:p>
          <a:endParaRPr lang="en-US"/>
        </a:p>
      </dgm:t>
    </dgm:pt>
    <dgm:pt modelId="{D28C8382-7FE0-4E42-9597-9DCCCAA1F830}">
      <dgm:prSet/>
      <dgm:spPr/>
      <dgm:t>
        <a:bodyPr/>
        <a:lstStyle/>
        <a:p>
          <a:r>
            <a:rPr lang="fr-FR"/>
            <a:t>69% La gouvernance démocratique</a:t>
          </a:r>
          <a:endParaRPr lang="en-US"/>
        </a:p>
      </dgm:t>
    </dgm:pt>
    <dgm:pt modelId="{5FC43AA7-2A08-4435-8F8E-13246592508B}" type="parTrans" cxnId="{4B87A0DE-ED2A-44E7-B7EC-274B39945242}">
      <dgm:prSet/>
      <dgm:spPr/>
      <dgm:t>
        <a:bodyPr/>
        <a:lstStyle/>
        <a:p>
          <a:endParaRPr lang="en-US"/>
        </a:p>
      </dgm:t>
    </dgm:pt>
    <dgm:pt modelId="{51AE5E22-8ED8-4D9D-A14F-D2F19581AC3A}" type="sibTrans" cxnId="{4B87A0DE-ED2A-44E7-B7EC-274B39945242}">
      <dgm:prSet/>
      <dgm:spPr/>
      <dgm:t>
        <a:bodyPr/>
        <a:lstStyle/>
        <a:p>
          <a:endParaRPr lang="en-US"/>
        </a:p>
      </dgm:t>
    </dgm:pt>
    <dgm:pt modelId="{D1896365-DE0E-48FF-8B74-5817171C176B}">
      <dgm:prSet/>
      <dgm:spPr/>
      <dgm:t>
        <a:bodyPr/>
        <a:lstStyle/>
        <a:p>
          <a:r>
            <a:rPr lang="fr-FR"/>
            <a:t>47% La recherche d'un modèle économique viable</a:t>
          </a:r>
          <a:endParaRPr lang="en-US"/>
        </a:p>
      </dgm:t>
    </dgm:pt>
    <dgm:pt modelId="{9EF97445-44B9-4384-BF99-A4E1AC2363D2}" type="parTrans" cxnId="{289165EF-2771-4D16-B48F-21190F12B917}">
      <dgm:prSet/>
      <dgm:spPr/>
      <dgm:t>
        <a:bodyPr/>
        <a:lstStyle/>
        <a:p>
          <a:endParaRPr lang="en-US"/>
        </a:p>
      </dgm:t>
    </dgm:pt>
    <dgm:pt modelId="{4BDC98EB-112B-4FF0-AB46-97049EF624DD}" type="sibTrans" cxnId="{289165EF-2771-4D16-B48F-21190F12B917}">
      <dgm:prSet/>
      <dgm:spPr/>
      <dgm:t>
        <a:bodyPr/>
        <a:lstStyle/>
        <a:p>
          <a:endParaRPr lang="en-US"/>
        </a:p>
      </dgm:t>
    </dgm:pt>
    <dgm:pt modelId="{0CEEE2D3-D414-4994-BAC9-C5B99F73339F}">
      <dgm:prSet/>
      <dgm:spPr/>
      <dgm:t>
        <a:bodyPr/>
        <a:lstStyle/>
        <a:p>
          <a:r>
            <a:rPr lang="fr-FR"/>
            <a:t>9% ont fait découvrir l'ensemble des principes</a:t>
          </a:r>
          <a:endParaRPr lang="en-US"/>
        </a:p>
      </dgm:t>
    </dgm:pt>
    <dgm:pt modelId="{96C22EB9-6169-4BB9-BB5D-7C09383D9A20}" type="parTrans" cxnId="{A61EEA8B-3675-4216-B4F8-AC49B2A0C6DF}">
      <dgm:prSet/>
      <dgm:spPr/>
      <dgm:t>
        <a:bodyPr/>
        <a:lstStyle/>
        <a:p>
          <a:endParaRPr lang="en-US"/>
        </a:p>
      </dgm:t>
    </dgm:pt>
    <dgm:pt modelId="{8F4F8268-3747-4B43-8CC6-9B78F536C88B}" type="sibTrans" cxnId="{A61EEA8B-3675-4216-B4F8-AC49B2A0C6DF}">
      <dgm:prSet/>
      <dgm:spPr/>
      <dgm:t>
        <a:bodyPr/>
        <a:lstStyle/>
        <a:p>
          <a:endParaRPr lang="en-US"/>
        </a:p>
      </dgm:t>
    </dgm:pt>
    <dgm:pt modelId="{F4DB940F-2067-4AC6-A1B9-03AD708FFBE2}" type="pres">
      <dgm:prSet presAssocID="{843633DE-9265-49A0-99A1-B22CE14A23E9}" presName="root" presStyleCnt="0">
        <dgm:presLayoutVars>
          <dgm:dir/>
          <dgm:resizeHandles val="exact"/>
        </dgm:presLayoutVars>
      </dgm:prSet>
      <dgm:spPr/>
    </dgm:pt>
    <dgm:pt modelId="{8D0DD633-9A10-4C6B-9D1C-45AF837E28F5}" type="pres">
      <dgm:prSet presAssocID="{DD520020-F0FD-4E3A-89BE-AAF63F19DDA2}" presName="compNode" presStyleCnt="0"/>
      <dgm:spPr/>
    </dgm:pt>
    <dgm:pt modelId="{CFDAB32C-60B4-4243-980D-8098B595999E}" type="pres">
      <dgm:prSet presAssocID="{DD520020-F0FD-4E3A-89BE-AAF63F19DDA2}" presName="bgRect" presStyleLbl="bgShp" presStyleIdx="0" presStyleCnt="5"/>
      <dgm:spPr/>
    </dgm:pt>
    <dgm:pt modelId="{14052FE1-213C-454E-9D74-7C35738090F4}" type="pres">
      <dgm:prSet presAssocID="{DD520020-F0FD-4E3A-89BE-AAF63F19DDA2}"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ales of Justice"/>
        </a:ext>
      </dgm:extLst>
    </dgm:pt>
    <dgm:pt modelId="{392F25B8-96BA-4DBB-8E52-C7E79E6EFEF9}" type="pres">
      <dgm:prSet presAssocID="{DD520020-F0FD-4E3A-89BE-AAF63F19DDA2}" presName="spaceRect" presStyleCnt="0"/>
      <dgm:spPr/>
    </dgm:pt>
    <dgm:pt modelId="{0B374908-7737-421C-8492-EF7113B0BD17}" type="pres">
      <dgm:prSet presAssocID="{DD520020-F0FD-4E3A-89BE-AAF63F19DDA2}" presName="parTx" presStyleLbl="revTx" presStyleIdx="0" presStyleCnt="5">
        <dgm:presLayoutVars>
          <dgm:chMax val="0"/>
          <dgm:chPref val="0"/>
        </dgm:presLayoutVars>
      </dgm:prSet>
      <dgm:spPr/>
    </dgm:pt>
    <dgm:pt modelId="{BB99BB90-05BA-4891-AE28-FF75B064C52E}" type="pres">
      <dgm:prSet presAssocID="{A8B83254-E148-4086-9530-67218D633028}" presName="sibTrans" presStyleCnt="0"/>
      <dgm:spPr/>
    </dgm:pt>
    <dgm:pt modelId="{33DF7E54-5A63-4E14-8D40-BCDAADF0CC9B}" type="pres">
      <dgm:prSet presAssocID="{02E52F4B-C362-46BD-ACFA-606924A1E882}" presName="compNode" presStyleCnt="0"/>
      <dgm:spPr/>
    </dgm:pt>
    <dgm:pt modelId="{6EF4CC70-8ACE-4390-BF2E-F18E8F2375E2}" type="pres">
      <dgm:prSet presAssocID="{02E52F4B-C362-46BD-ACFA-606924A1E882}" presName="bgRect" presStyleLbl="bgShp" presStyleIdx="1" presStyleCnt="5"/>
      <dgm:spPr/>
    </dgm:pt>
    <dgm:pt modelId="{F9517301-7E1C-4F4F-BFB3-3F11E5107C90}" type="pres">
      <dgm:prSet presAssocID="{02E52F4B-C362-46BD-ACFA-606924A1E882}"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oignée de main"/>
        </a:ext>
      </dgm:extLst>
    </dgm:pt>
    <dgm:pt modelId="{38EA285A-48C2-426F-9EFB-B3397EC73F67}" type="pres">
      <dgm:prSet presAssocID="{02E52F4B-C362-46BD-ACFA-606924A1E882}" presName="spaceRect" presStyleCnt="0"/>
      <dgm:spPr/>
    </dgm:pt>
    <dgm:pt modelId="{5716F358-BC01-4EFA-A30B-C288B824AEC2}" type="pres">
      <dgm:prSet presAssocID="{02E52F4B-C362-46BD-ACFA-606924A1E882}" presName="parTx" presStyleLbl="revTx" presStyleIdx="1" presStyleCnt="5">
        <dgm:presLayoutVars>
          <dgm:chMax val="0"/>
          <dgm:chPref val="0"/>
        </dgm:presLayoutVars>
      </dgm:prSet>
      <dgm:spPr/>
    </dgm:pt>
    <dgm:pt modelId="{41D45739-52B5-4DE2-9D17-F2863622383D}" type="pres">
      <dgm:prSet presAssocID="{0C1F9A85-8B0A-4E18-8181-7F56C96E1A2B}" presName="sibTrans" presStyleCnt="0"/>
      <dgm:spPr/>
    </dgm:pt>
    <dgm:pt modelId="{87C0C099-C865-406B-B478-E076B7B44EB2}" type="pres">
      <dgm:prSet presAssocID="{D28C8382-7FE0-4E42-9597-9DCCCAA1F830}" presName="compNode" presStyleCnt="0"/>
      <dgm:spPr/>
    </dgm:pt>
    <dgm:pt modelId="{775FF36F-00F3-46EF-9844-2830A040DC64}" type="pres">
      <dgm:prSet presAssocID="{D28C8382-7FE0-4E42-9597-9DCCCAA1F830}" presName="bgRect" presStyleLbl="bgShp" presStyleIdx="2" presStyleCnt="5"/>
      <dgm:spPr/>
    </dgm:pt>
    <dgm:pt modelId="{5B5AF0B8-DEBD-484D-80E3-FCA8BFF61231}" type="pres">
      <dgm:prSet presAssocID="{D28C8382-7FE0-4E42-9597-9DCCCAA1F83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férencier"/>
        </a:ext>
      </dgm:extLst>
    </dgm:pt>
    <dgm:pt modelId="{CFD8529C-1281-4366-8823-4C0007935E58}" type="pres">
      <dgm:prSet presAssocID="{D28C8382-7FE0-4E42-9597-9DCCCAA1F830}" presName="spaceRect" presStyleCnt="0"/>
      <dgm:spPr/>
    </dgm:pt>
    <dgm:pt modelId="{3C0B4D78-6855-488D-BB5A-A245C4E4277E}" type="pres">
      <dgm:prSet presAssocID="{D28C8382-7FE0-4E42-9597-9DCCCAA1F830}" presName="parTx" presStyleLbl="revTx" presStyleIdx="2" presStyleCnt="5">
        <dgm:presLayoutVars>
          <dgm:chMax val="0"/>
          <dgm:chPref val="0"/>
        </dgm:presLayoutVars>
      </dgm:prSet>
      <dgm:spPr/>
    </dgm:pt>
    <dgm:pt modelId="{6425F700-A945-41E7-AA3B-FCA0972A5FB0}" type="pres">
      <dgm:prSet presAssocID="{51AE5E22-8ED8-4D9D-A14F-D2F19581AC3A}" presName="sibTrans" presStyleCnt="0"/>
      <dgm:spPr/>
    </dgm:pt>
    <dgm:pt modelId="{A2E451AA-E7D7-4D1C-B9C6-4063907E0A27}" type="pres">
      <dgm:prSet presAssocID="{D1896365-DE0E-48FF-8B74-5817171C176B}" presName="compNode" presStyleCnt="0"/>
      <dgm:spPr/>
    </dgm:pt>
    <dgm:pt modelId="{FF57A3F8-C61C-4019-AFE0-330E1BECC44E}" type="pres">
      <dgm:prSet presAssocID="{D1896365-DE0E-48FF-8B74-5817171C176B}" presName="bgRect" presStyleLbl="bgShp" presStyleIdx="3" presStyleCnt="5"/>
      <dgm:spPr/>
    </dgm:pt>
    <dgm:pt modelId="{98491801-1D5D-411E-AE52-26A4862EBC86}" type="pres">
      <dgm:prSet presAssocID="{D1896365-DE0E-48FF-8B74-5817171C176B}"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F9F3D8C3-2017-4A1D-B22C-C8D496AC22B0}" type="pres">
      <dgm:prSet presAssocID="{D1896365-DE0E-48FF-8B74-5817171C176B}" presName="spaceRect" presStyleCnt="0"/>
      <dgm:spPr/>
    </dgm:pt>
    <dgm:pt modelId="{D82D7DD0-A3B5-4E74-90A9-98D2C37F7D53}" type="pres">
      <dgm:prSet presAssocID="{D1896365-DE0E-48FF-8B74-5817171C176B}" presName="parTx" presStyleLbl="revTx" presStyleIdx="3" presStyleCnt="5">
        <dgm:presLayoutVars>
          <dgm:chMax val="0"/>
          <dgm:chPref val="0"/>
        </dgm:presLayoutVars>
      </dgm:prSet>
      <dgm:spPr/>
    </dgm:pt>
    <dgm:pt modelId="{AD6D61AA-F68C-4DC4-B54F-40202D70D642}" type="pres">
      <dgm:prSet presAssocID="{4BDC98EB-112B-4FF0-AB46-97049EF624DD}" presName="sibTrans" presStyleCnt="0"/>
      <dgm:spPr/>
    </dgm:pt>
    <dgm:pt modelId="{E4A5EB99-4849-4090-A749-10689B896A26}" type="pres">
      <dgm:prSet presAssocID="{0CEEE2D3-D414-4994-BAC9-C5B99F73339F}" presName="compNode" presStyleCnt="0"/>
      <dgm:spPr/>
    </dgm:pt>
    <dgm:pt modelId="{5B11EE2C-5A1F-40C1-AC1E-AB7EB1181C21}" type="pres">
      <dgm:prSet presAssocID="{0CEEE2D3-D414-4994-BAC9-C5B99F73339F}" presName="bgRect" presStyleLbl="bgShp" presStyleIdx="4" presStyleCnt="5"/>
      <dgm:spPr/>
    </dgm:pt>
    <dgm:pt modelId="{77DC092D-563A-444F-9098-C52BF4551FC7}" type="pres">
      <dgm:prSet presAssocID="{0CEEE2D3-D414-4994-BAC9-C5B99F73339F}"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Puzzle"/>
        </a:ext>
      </dgm:extLst>
    </dgm:pt>
    <dgm:pt modelId="{09703432-A1F0-48AF-B481-167D470633A1}" type="pres">
      <dgm:prSet presAssocID="{0CEEE2D3-D414-4994-BAC9-C5B99F73339F}" presName="spaceRect" presStyleCnt="0"/>
      <dgm:spPr/>
    </dgm:pt>
    <dgm:pt modelId="{91EE02C0-FFFA-4987-B7CF-035E4F641266}" type="pres">
      <dgm:prSet presAssocID="{0CEEE2D3-D414-4994-BAC9-C5B99F73339F}" presName="parTx" presStyleLbl="revTx" presStyleIdx="4" presStyleCnt="5">
        <dgm:presLayoutVars>
          <dgm:chMax val="0"/>
          <dgm:chPref val="0"/>
        </dgm:presLayoutVars>
      </dgm:prSet>
      <dgm:spPr/>
    </dgm:pt>
  </dgm:ptLst>
  <dgm:cxnLst>
    <dgm:cxn modelId="{BA147400-0E84-42F4-B668-47F44939ADF5}" type="presOf" srcId="{DD520020-F0FD-4E3A-89BE-AAF63F19DDA2}" destId="{0B374908-7737-421C-8492-EF7113B0BD17}" srcOrd="0" destOrd="0" presId="urn:microsoft.com/office/officeart/2018/2/layout/IconVerticalSolidList"/>
    <dgm:cxn modelId="{2AE52419-6CB0-40F4-8944-6FF35C43CF45}" type="presOf" srcId="{D1896365-DE0E-48FF-8B74-5817171C176B}" destId="{D82D7DD0-A3B5-4E74-90A9-98D2C37F7D53}" srcOrd="0" destOrd="0" presId="urn:microsoft.com/office/officeart/2018/2/layout/IconVerticalSolidList"/>
    <dgm:cxn modelId="{536CBF41-77C2-4ACC-A11D-85612666A434}" srcId="{843633DE-9265-49A0-99A1-B22CE14A23E9}" destId="{DD520020-F0FD-4E3A-89BE-AAF63F19DDA2}" srcOrd="0" destOrd="0" parTransId="{1BF354A4-BD20-4416-9C25-DFD15E8AD681}" sibTransId="{A8B83254-E148-4086-9530-67218D633028}"/>
    <dgm:cxn modelId="{F795D263-CAC9-4417-AE3F-D20BBC9DDE1E}" type="presOf" srcId="{843633DE-9265-49A0-99A1-B22CE14A23E9}" destId="{F4DB940F-2067-4AC6-A1B9-03AD708FFBE2}" srcOrd="0" destOrd="0" presId="urn:microsoft.com/office/officeart/2018/2/layout/IconVerticalSolidList"/>
    <dgm:cxn modelId="{4CDF0A57-E02F-4C4F-9BEE-922AA158CE42}" type="presOf" srcId="{0CEEE2D3-D414-4994-BAC9-C5B99F73339F}" destId="{91EE02C0-FFFA-4987-B7CF-035E4F641266}" srcOrd="0" destOrd="0" presId="urn:microsoft.com/office/officeart/2018/2/layout/IconVerticalSolidList"/>
    <dgm:cxn modelId="{A61EEA8B-3675-4216-B4F8-AC49B2A0C6DF}" srcId="{843633DE-9265-49A0-99A1-B22CE14A23E9}" destId="{0CEEE2D3-D414-4994-BAC9-C5B99F73339F}" srcOrd="4" destOrd="0" parTransId="{96C22EB9-6169-4BB9-BB5D-7C09383D9A20}" sibTransId="{8F4F8268-3747-4B43-8CC6-9B78F536C88B}"/>
    <dgm:cxn modelId="{4A53DAA8-DD7E-4351-A2B7-C3CB59EB286E}" type="presOf" srcId="{D28C8382-7FE0-4E42-9597-9DCCCAA1F830}" destId="{3C0B4D78-6855-488D-BB5A-A245C4E4277E}" srcOrd="0" destOrd="0" presId="urn:microsoft.com/office/officeart/2018/2/layout/IconVerticalSolidList"/>
    <dgm:cxn modelId="{F3AE54C4-8043-4589-8074-59AD1E318122}" type="presOf" srcId="{02E52F4B-C362-46BD-ACFA-606924A1E882}" destId="{5716F358-BC01-4EFA-A30B-C288B824AEC2}" srcOrd="0" destOrd="0" presId="urn:microsoft.com/office/officeart/2018/2/layout/IconVerticalSolidList"/>
    <dgm:cxn modelId="{4B87A0DE-ED2A-44E7-B7EC-274B39945242}" srcId="{843633DE-9265-49A0-99A1-B22CE14A23E9}" destId="{D28C8382-7FE0-4E42-9597-9DCCCAA1F830}" srcOrd="2" destOrd="0" parTransId="{5FC43AA7-2A08-4435-8F8E-13246592508B}" sibTransId="{51AE5E22-8ED8-4D9D-A14F-D2F19581AC3A}"/>
    <dgm:cxn modelId="{289165EF-2771-4D16-B48F-21190F12B917}" srcId="{843633DE-9265-49A0-99A1-B22CE14A23E9}" destId="{D1896365-DE0E-48FF-8B74-5817171C176B}" srcOrd="3" destOrd="0" parTransId="{9EF97445-44B9-4384-BF99-A4E1AC2363D2}" sibTransId="{4BDC98EB-112B-4FF0-AB46-97049EF624DD}"/>
    <dgm:cxn modelId="{E6ACE8F8-0280-4BCA-80B2-7BAF4387ADCB}" srcId="{843633DE-9265-49A0-99A1-B22CE14A23E9}" destId="{02E52F4B-C362-46BD-ACFA-606924A1E882}" srcOrd="1" destOrd="0" parTransId="{96E91004-FDFF-471D-B48D-44FDDCB63978}" sibTransId="{0C1F9A85-8B0A-4E18-8181-7F56C96E1A2B}"/>
    <dgm:cxn modelId="{046ADCFE-A8A8-4B53-80D4-863FF83A5B0D}" type="presParOf" srcId="{F4DB940F-2067-4AC6-A1B9-03AD708FFBE2}" destId="{8D0DD633-9A10-4C6B-9D1C-45AF837E28F5}" srcOrd="0" destOrd="0" presId="urn:microsoft.com/office/officeart/2018/2/layout/IconVerticalSolidList"/>
    <dgm:cxn modelId="{BEA5B3B4-F149-4417-993A-C3FEE50B5232}" type="presParOf" srcId="{8D0DD633-9A10-4C6B-9D1C-45AF837E28F5}" destId="{CFDAB32C-60B4-4243-980D-8098B595999E}" srcOrd="0" destOrd="0" presId="urn:microsoft.com/office/officeart/2018/2/layout/IconVerticalSolidList"/>
    <dgm:cxn modelId="{34815365-8643-47A6-B87B-148C9F95DAE3}" type="presParOf" srcId="{8D0DD633-9A10-4C6B-9D1C-45AF837E28F5}" destId="{14052FE1-213C-454E-9D74-7C35738090F4}" srcOrd="1" destOrd="0" presId="urn:microsoft.com/office/officeart/2018/2/layout/IconVerticalSolidList"/>
    <dgm:cxn modelId="{A43897A2-D7CB-47A7-A5BA-DB45BC12CA66}" type="presParOf" srcId="{8D0DD633-9A10-4C6B-9D1C-45AF837E28F5}" destId="{392F25B8-96BA-4DBB-8E52-C7E79E6EFEF9}" srcOrd="2" destOrd="0" presId="urn:microsoft.com/office/officeart/2018/2/layout/IconVerticalSolidList"/>
    <dgm:cxn modelId="{6868C1AB-8BE1-4569-96A4-493744A18491}" type="presParOf" srcId="{8D0DD633-9A10-4C6B-9D1C-45AF837E28F5}" destId="{0B374908-7737-421C-8492-EF7113B0BD17}" srcOrd="3" destOrd="0" presId="urn:microsoft.com/office/officeart/2018/2/layout/IconVerticalSolidList"/>
    <dgm:cxn modelId="{13DB40DE-787C-41DC-902A-45E838BCDBE4}" type="presParOf" srcId="{F4DB940F-2067-4AC6-A1B9-03AD708FFBE2}" destId="{BB99BB90-05BA-4891-AE28-FF75B064C52E}" srcOrd="1" destOrd="0" presId="urn:microsoft.com/office/officeart/2018/2/layout/IconVerticalSolidList"/>
    <dgm:cxn modelId="{469EF5C9-0425-4F9F-A0A3-BDE343391223}" type="presParOf" srcId="{F4DB940F-2067-4AC6-A1B9-03AD708FFBE2}" destId="{33DF7E54-5A63-4E14-8D40-BCDAADF0CC9B}" srcOrd="2" destOrd="0" presId="urn:microsoft.com/office/officeart/2018/2/layout/IconVerticalSolidList"/>
    <dgm:cxn modelId="{A619F04D-AAC8-4349-8D37-D5F8FC2F4117}" type="presParOf" srcId="{33DF7E54-5A63-4E14-8D40-BCDAADF0CC9B}" destId="{6EF4CC70-8ACE-4390-BF2E-F18E8F2375E2}" srcOrd="0" destOrd="0" presId="urn:microsoft.com/office/officeart/2018/2/layout/IconVerticalSolidList"/>
    <dgm:cxn modelId="{D4FB85DB-BB39-4897-8046-4A333898E8C5}" type="presParOf" srcId="{33DF7E54-5A63-4E14-8D40-BCDAADF0CC9B}" destId="{F9517301-7E1C-4F4F-BFB3-3F11E5107C90}" srcOrd="1" destOrd="0" presId="urn:microsoft.com/office/officeart/2018/2/layout/IconVerticalSolidList"/>
    <dgm:cxn modelId="{EB81192A-D464-4A59-A455-2A4EE83A0E2C}" type="presParOf" srcId="{33DF7E54-5A63-4E14-8D40-BCDAADF0CC9B}" destId="{38EA285A-48C2-426F-9EFB-B3397EC73F67}" srcOrd="2" destOrd="0" presId="urn:microsoft.com/office/officeart/2018/2/layout/IconVerticalSolidList"/>
    <dgm:cxn modelId="{7554DEDE-A6BF-4F47-9EEE-1BC844648D63}" type="presParOf" srcId="{33DF7E54-5A63-4E14-8D40-BCDAADF0CC9B}" destId="{5716F358-BC01-4EFA-A30B-C288B824AEC2}" srcOrd="3" destOrd="0" presId="urn:microsoft.com/office/officeart/2018/2/layout/IconVerticalSolidList"/>
    <dgm:cxn modelId="{6B7553AD-ECE1-499C-9834-11511C8A12CA}" type="presParOf" srcId="{F4DB940F-2067-4AC6-A1B9-03AD708FFBE2}" destId="{41D45739-52B5-4DE2-9D17-F2863622383D}" srcOrd="3" destOrd="0" presId="urn:microsoft.com/office/officeart/2018/2/layout/IconVerticalSolidList"/>
    <dgm:cxn modelId="{3B9D850C-D100-4A84-91CE-60EDAB28FE6D}" type="presParOf" srcId="{F4DB940F-2067-4AC6-A1B9-03AD708FFBE2}" destId="{87C0C099-C865-406B-B478-E076B7B44EB2}" srcOrd="4" destOrd="0" presId="urn:microsoft.com/office/officeart/2018/2/layout/IconVerticalSolidList"/>
    <dgm:cxn modelId="{0D5E3B38-C31F-4F43-A619-004ECD7FDD94}" type="presParOf" srcId="{87C0C099-C865-406B-B478-E076B7B44EB2}" destId="{775FF36F-00F3-46EF-9844-2830A040DC64}" srcOrd="0" destOrd="0" presId="urn:microsoft.com/office/officeart/2018/2/layout/IconVerticalSolidList"/>
    <dgm:cxn modelId="{4041B2F7-1D79-4909-AC1E-5B6404E9DC28}" type="presParOf" srcId="{87C0C099-C865-406B-B478-E076B7B44EB2}" destId="{5B5AF0B8-DEBD-484D-80E3-FCA8BFF61231}" srcOrd="1" destOrd="0" presId="urn:microsoft.com/office/officeart/2018/2/layout/IconVerticalSolidList"/>
    <dgm:cxn modelId="{55D28D8A-79F2-410E-8358-9FA83DA41D7D}" type="presParOf" srcId="{87C0C099-C865-406B-B478-E076B7B44EB2}" destId="{CFD8529C-1281-4366-8823-4C0007935E58}" srcOrd="2" destOrd="0" presId="urn:microsoft.com/office/officeart/2018/2/layout/IconVerticalSolidList"/>
    <dgm:cxn modelId="{CEC28B2E-11C5-42A1-B318-418095627322}" type="presParOf" srcId="{87C0C099-C865-406B-B478-E076B7B44EB2}" destId="{3C0B4D78-6855-488D-BB5A-A245C4E4277E}" srcOrd="3" destOrd="0" presId="urn:microsoft.com/office/officeart/2018/2/layout/IconVerticalSolidList"/>
    <dgm:cxn modelId="{E638A337-6D48-452B-8CC7-3D842B8B2D11}" type="presParOf" srcId="{F4DB940F-2067-4AC6-A1B9-03AD708FFBE2}" destId="{6425F700-A945-41E7-AA3B-FCA0972A5FB0}" srcOrd="5" destOrd="0" presId="urn:microsoft.com/office/officeart/2018/2/layout/IconVerticalSolidList"/>
    <dgm:cxn modelId="{B02A0ADC-7813-4BA7-B442-302118276D3F}" type="presParOf" srcId="{F4DB940F-2067-4AC6-A1B9-03AD708FFBE2}" destId="{A2E451AA-E7D7-4D1C-B9C6-4063907E0A27}" srcOrd="6" destOrd="0" presId="urn:microsoft.com/office/officeart/2018/2/layout/IconVerticalSolidList"/>
    <dgm:cxn modelId="{85FBE0E6-A1FF-482E-8093-65135E0F032F}" type="presParOf" srcId="{A2E451AA-E7D7-4D1C-B9C6-4063907E0A27}" destId="{FF57A3F8-C61C-4019-AFE0-330E1BECC44E}" srcOrd="0" destOrd="0" presId="urn:microsoft.com/office/officeart/2018/2/layout/IconVerticalSolidList"/>
    <dgm:cxn modelId="{4A7253AD-D4A4-4A49-B8FA-62B8916B126B}" type="presParOf" srcId="{A2E451AA-E7D7-4D1C-B9C6-4063907E0A27}" destId="{98491801-1D5D-411E-AE52-26A4862EBC86}" srcOrd="1" destOrd="0" presId="urn:microsoft.com/office/officeart/2018/2/layout/IconVerticalSolidList"/>
    <dgm:cxn modelId="{C7DA6EC5-FFB0-409E-A566-19EF82342091}" type="presParOf" srcId="{A2E451AA-E7D7-4D1C-B9C6-4063907E0A27}" destId="{F9F3D8C3-2017-4A1D-B22C-C8D496AC22B0}" srcOrd="2" destOrd="0" presId="urn:microsoft.com/office/officeart/2018/2/layout/IconVerticalSolidList"/>
    <dgm:cxn modelId="{A0952042-0E3A-4E39-8940-9F8688DAB5C3}" type="presParOf" srcId="{A2E451AA-E7D7-4D1C-B9C6-4063907E0A27}" destId="{D82D7DD0-A3B5-4E74-90A9-98D2C37F7D53}" srcOrd="3" destOrd="0" presId="urn:microsoft.com/office/officeart/2018/2/layout/IconVerticalSolidList"/>
    <dgm:cxn modelId="{63E824C1-8D95-4F7A-BD4A-69799BFAEA4F}" type="presParOf" srcId="{F4DB940F-2067-4AC6-A1B9-03AD708FFBE2}" destId="{AD6D61AA-F68C-4DC4-B54F-40202D70D642}" srcOrd="7" destOrd="0" presId="urn:microsoft.com/office/officeart/2018/2/layout/IconVerticalSolidList"/>
    <dgm:cxn modelId="{EB521428-0A41-4564-8B4B-C004914B5E36}" type="presParOf" srcId="{F4DB940F-2067-4AC6-A1B9-03AD708FFBE2}" destId="{E4A5EB99-4849-4090-A749-10689B896A26}" srcOrd="8" destOrd="0" presId="urn:microsoft.com/office/officeart/2018/2/layout/IconVerticalSolidList"/>
    <dgm:cxn modelId="{E2B46AA6-71E3-4CBC-8485-42CA03B4C5CB}" type="presParOf" srcId="{E4A5EB99-4849-4090-A749-10689B896A26}" destId="{5B11EE2C-5A1F-40C1-AC1E-AB7EB1181C21}" srcOrd="0" destOrd="0" presId="urn:microsoft.com/office/officeart/2018/2/layout/IconVerticalSolidList"/>
    <dgm:cxn modelId="{58C2EB22-81D6-4168-8F2F-9F4228C38B3F}" type="presParOf" srcId="{E4A5EB99-4849-4090-A749-10689B896A26}" destId="{77DC092D-563A-444F-9098-C52BF4551FC7}" srcOrd="1" destOrd="0" presId="urn:microsoft.com/office/officeart/2018/2/layout/IconVerticalSolidList"/>
    <dgm:cxn modelId="{3B4DC8E0-9956-41FA-8389-E7ACBB6CC47E}" type="presParOf" srcId="{E4A5EB99-4849-4090-A749-10689B896A26}" destId="{09703432-A1F0-48AF-B481-167D470633A1}" srcOrd="2" destOrd="0" presId="urn:microsoft.com/office/officeart/2018/2/layout/IconVerticalSolidList"/>
    <dgm:cxn modelId="{15CFE364-EF1D-45B9-9096-1339B9BA5D06}" type="presParOf" srcId="{E4A5EB99-4849-4090-A749-10689B896A26}" destId="{91EE02C0-FFFA-4987-B7CF-035E4F64126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532026B-E54E-43B1-9B0D-DC44FAB5109A}" type="doc">
      <dgm:prSet loTypeId="urn:microsoft.com/office/officeart/2005/8/layout/vProcess5" loCatId="process" qsTypeId="urn:microsoft.com/office/officeart/2005/8/quickstyle/simple1" qsCatId="simple" csTypeId="urn:microsoft.com/office/officeart/2005/8/colors/colorful1" csCatId="colorful"/>
      <dgm:spPr/>
      <dgm:t>
        <a:bodyPr/>
        <a:lstStyle/>
        <a:p>
          <a:endParaRPr lang="en-US"/>
        </a:p>
      </dgm:t>
    </dgm:pt>
    <dgm:pt modelId="{AC7966F0-131B-4FA2-ABE6-5A3A22F8762C}">
      <dgm:prSet/>
      <dgm:spPr/>
      <dgm:t>
        <a:bodyPr/>
        <a:lstStyle/>
        <a:p>
          <a:r>
            <a:rPr lang="fr-FR" b="1"/>
            <a:t>98% </a:t>
          </a:r>
          <a:r>
            <a:rPr lang="fr-FR"/>
            <a:t>rapportent que les tâches et responsabilités ont été réparties de manière coopérative et démocratique</a:t>
          </a:r>
          <a:endParaRPr lang="en-US"/>
        </a:p>
      </dgm:t>
    </dgm:pt>
    <dgm:pt modelId="{4513E198-DA9E-4373-B4F3-BBB83A601875}" type="parTrans" cxnId="{EDD0FB2C-1899-4C28-9B1F-1C2345EF4B09}">
      <dgm:prSet/>
      <dgm:spPr/>
      <dgm:t>
        <a:bodyPr/>
        <a:lstStyle/>
        <a:p>
          <a:endParaRPr lang="en-US"/>
        </a:p>
      </dgm:t>
    </dgm:pt>
    <dgm:pt modelId="{48F6163C-8175-47F5-A3BB-3A975E8FBDE9}" type="sibTrans" cxnId="{EDD0FB2C-1899-4C28-9B1F-1C2345EF4B09}">
      <dgm:prSet/>
      <dgm:spPr/>
      <dgm:t>
        <a:bodyPr/>
        <a:lstStyle/>
        <a:p>
          <a:endParaRPr lang="en-US"/>
        </a:p>
      </dgm:t>
    </dgm:pt>
    <dgm:pt modelId="{8C6F0B15-15D0-4259-B155-F1DD2EB51D38}">
      <dgm:prSet/>
      <dgm:spPr/>
      <dgm:t>
        <a:bodyPr/>
        <a:lstStyle/>
        <a:p>
          <a:r>
            <a:rPr lang="fr-FR" b="1"/>
            <a:t>93% </a:t>
          </a:r>
          <a:r>
            <a:rPr lang="fr-FR"/>
            <a:t>rapportent que leurs élèves ont intégré les valeurs/principes de l'ESS dans leur projet</a:t>
          </a:r>
          <a:endParaRPr lang="en-US"/>
        </a:p>
      </dgm:t>
    </dgm:pt>
    <dgm:pt modelId="{F9D28143-1CC8-4FB6-BECC-2A7925F0181A}" type="parTrans" cxnId="{06A80C41-9D1E-4E31-8712-C6F4766CBEFF}">
      <dgm:prSet/>
      <dgm:spPr/>
      <dgm:t>
        <a:bodyPr/>
        <a:lstStyle/>
        <a:p>
          <a:endParaRPr lang="en-US"/>
        </a:p>
      </dgm:t>
    </dgm:pt>
    <dgm:pt modelId="{0EDEDF6D-A708-4C5A-A086-F085F3646523}" type="sibTrans" cxnId="{06A80C41-9D1E-4E31-8712-C6F4766CBEFF}">
      <dgm:prSet/>
      <dgm:spPr/>
      <dgm:t>
        <a:bodyPr/>
        <a:lstStyle/>
        <a:p>
          <a:endParaRPr lang="en-US"/>
        </a:p>
      </dgm:t>
    </dgm:pt>
    <dgm:pt modelId="{5BDAEA78-B527-40AF-B56D-1D182BB23F76}">
      <dgm:prSet/>
      <dgm:spPr/>
      <dgm:t>
        <a:bodyPr/>
        <a:lstStyle/>
        <a:p>
          <a:r>
            <a:rPr lang="fr-FR" b="1"/>
            <a:t>98% </a:t>
          </a:r>
          <a:r>
            <a:rPr lang="fr-FR"/>
            <a:t>rapportent que les membres d'équipes éducatives ont pris en compte ces principes</a:t>
          </a:r>
          <a:endParaRPr lang="en-US"/>
        </a:p>
      </dgm:t>
    </dgm:pt>
    <dgm:pt modelId="{9A4F866B-38C2-41DF-955A-FAEA52769DB7}" type="parTrans" cxnId="{945CF1CD-4784-4142-B465-2D2EA6BDBA91}">
      <dgm:prSet/>
      <dgm:spPr/>
      <dgm:t>
        <a:bodyPr/>
        <a:lstStyle/>
        <a:p>
          <a:endParaRPr lang="en-US"/>
        </a:p>
      </dgm:t>
    </dgm:pt>
    <dgm:pt modelId="{9E02A975-CE29-4146-9260-64524E6BD3BF}" type="sibTrans" cxnId="{945CF1CD-4784-4142-B465-2D2EA6BDBA91}">
      <dgm:prSet/>
      <dgm:spPr/>
      <dgm:t>
        <a:bodyPr/>
        <a:lstStyle/>
        <a:p>
          <a:endParaRPr lang="en-US"/>
        </a:p>
      </dgm:t>
    </dgm:pt>
    <dgm:pt modelId="{96EA4B12-014F-49B2-AD4B-DECD79E445BD}" type="pres">
      <dgm:prSet presAssocID="{8532026B-E54E-43B1-9B0D-DC44FAB5109A}" presName="outerComposite" presStyleCnt="0">
        <dgm:presLayoutVars>
          <dgm:chMax val="5"/>
          <dgm:dir/>
          <dgm:resizeHandles val="exact"/>
        </dgm:presLayoutVars>
      </dgm:prSet>
      <dgm:spPr/>
    </dgm:pt>
    <dgm:pt modelId="{FB4E7AB8-B322-4961-8313-7EAB8D6284D2}" type="pres">
      <dgm:prSet presAssocID="{8532026B-E54E-43B1-9B0D-DC44FAB5109A}" presName="dummyMaxCanvas" presStyleCnt="0">
        <dgm:presLayoutVars/>
      </dgm:prSet>
      <dgm:spPr/>
    </dgm:pt>
    <dgm:pt modelId="{0B03F604-A797-47BA-BABB-B71827ADCBF9}" type="pres">
      <dgm:prSet presAssocID="{8532026B-E54E-43B1-9B0D-DC44FAB5109A}" presName="ThreeNodes_1" presStyleLbl="node1" presStyleIdx="0" presStyleCnt="3">
        <dgm:presLayoutVars>
          <dgm:bulletEnabled val="1"/>
        </dgm:presLayoutVars>
      </dgm:prSet>
      <dgm:spPr/>
    </dgm:pt>
    <dgm:pt modelId="{9E11A2C6-95A7-439E-B062-D7F714021BDF}" type="pres">
      <dgm:prSet presAssocID="{8532026B-E54E-43B1-9B0D-DC44FAB5109A}" presName="ThreeNodes_2" presStyleLbl="node1" presStyleIdx="1" presStyleCnt="3">
        <dgm:presLayoutVars>
          <dgm:bulletEnabled val="1"/>
        </dgm:presLayoutVars>
      </dgm:prSet>
      <dgm:spPr/>
    </dgm:pt>
    <dgm:pt modelId="{38ECEFA6-A4D4-44F6-A50B-8A128F7813DC}" type="pres">
      <dgm:prSet presAssocID="{8532026B-E54E-43B1-9B0D-DC44FAB5109A}" presName="ThreeNodes_3" presStyleLbl="node1" presStyleIdx="2" presStyleCnt="3">
        <dgm:presLayoutVars>
          <dgm:bulletEnabled val="1"/>
        </dgm:presLayoutVars>
      </dgm:prSet>
      <dgm:spPr/>
    </dgm:pt>
    <dgm:pt modelId="{056D3028-D85F-4C3E-A4D2-1ADF28DE6D6A}" type="pres">
      <dgm:prSet presAssocID="{8532026B-E54E-43B1-9B0D-DC44FAB5109A}" presName="ThreeConn_1-2" presStyleLbl="fgAccFollowNode1" presStyleIdx="0" presStyleCnt="2">
        <dgm:presLayoutVars>
          <dgm:bulletEnabled val="1"/>
        </dgm:presLayoutVars>
      </dgm:prSet>
      <dgm:spPr/>
    </dgm:pt>
    <dgm:pt modelId="{8A028F4A-7BCA-41AF-A8B5-A543F2D56935}" type="pres">
      <dgm:prSet presAssocID="{8532026B-E54E-43B1-9B0D-DC44FAB5109A}" presName="ThreeConn_2-3" presStyleLbl="fgAccFollowNode1" presStyleIdx="1" presStyleCnt="2">
        <dgm:presLayoutVars>
          <dgm:bulletEnabled val="1"/>
        </dgm:presLayoutVars>
      </dgm:prSet>
      <dgm:spPr/>
    </dgm:pt>
    <dgm:pt modelId="{6E1A3645-595A-4387-B95C-AF31A23F626F}" type="pres">
      <dgm:prSet presAssocID="{8532026B-E54E-43B1-9B0D-DC44FAB5109A}" presName="ThreeNodes_1_text" presStyleLbl="node1" presStyleIdx="2" presStyleCnt="3">
        <dgm:presLayoutVars>
          <dgm:bulletEnabled val="1"/>
        </dgm:presLayoutVars>
      </dgm:prSet>
      <dgm:spPr/>
    </dgm:pt>
    <dgm:pt modelId="{E9359586-8D0E-45F4-98DB-B0830B1D7416}" type="pres">
      <dgm:prSet presAssocID="{8532026B-E54E-43B1-9B0D-DC44FAB5109A}" presName="ThreeNodes_2_text" presStyleLbl="node1" presStyleIdx="2" presStyleCnt="3">
        <dgm:presLayoutVars>
          <dgm:bulletEnabled val="1"/>
        </dgm:presLayoutVars>
      </dgm:prSet>
      <dgm:spPr/>
    </dgm:pt>
    <dgm:pt modelId="{77E9C4DF-A75D-4532-847B-6BBACBCF08E2}" type="pres">
      <dgm:prSet presAssocID="{8532026B-E54E-43B1-9B0D-DC44FAB5109A}" presName="ThreeNodes_3_text" presStyleLbl="node1" presStyleIdx="2" presStyleCnt="3">
        <dgm:presLayoutVars>
          <dgm:bulletEnabled val="1"/>
        </dgm:presLayoutVars>
      </dgm:prSet>
      <dgm:spPr/>
    </dgm:pt>
  </dgm:ptLst>
  <dgm:cxnLst>
    <dgm:cxn modelId="{EDD0FB2C-1899-4C28-9B1F-1C2345EF4B09}" srcId="{8532026B-E54E-43B1-9B0D-DC44FAB5109A}" destId="{AC7966F0-131B-4FA2-ABE6-5A3A22F8762C}" srcOrd="0" destOrd="0" parTransId="{4513E198-DA9E-4373-B4F3-BBB83A601875}" sibTransId="{48F6163C-8175-47F5-A3BB-3A975E8FBDE9}"/>
    <dgm:cxn modelId="{2009AE34-2C53-4653-9142-8A82BE20A504}" type="presOf" srcId="{AC7966F0-131B-4FA2-ABE6-5A3A22F8762C}" destId="{0B03F604-A797-47BA-BABB-B71827ADCBF9}" srcOrd="0" destOrd="0" presId="urn:microsoft.com/office/officeart/2005/8/layout/vProcess5"/>
    <dgm:cxn modelId="{06A80C41-9D1E-4E31-8712-C6F4766CBEFF}" srcId="{8532026B-E54E-43B1-9B0D-DC44FAB5109A}" destId="{8C6F0B15-15D0-4259-B155-F1DD2EB51D38}" srcOrd="1" destOrd="0" parTransId="{F9D28143-1CC8-4FB6-BECC-2A7925F0181A}" sibTransId="{0EDEDF6D-A708-4C5A-A086-F085F3646523}"/>
    <dgm:cxn modelId="{7A6A3E44-2224-4E7B-9D11-8C8527971A01}" type="presOf" srcId="{48F6163C-8175-47F5-A3BB-3A975E8FBDE9}" destId="{056D3028-D85F-4C3E-A4D2-1ADF28DE6D6A}" srcOrd="0" destOrd="0" presId="urn:microsoft.com/office/officeart/2005/8/layout/vProcess5"/>
    <dgm:cxn modelId="{370AB148-0774-4BE1-A268-FAD5401BA420}" type="presOf" srcId="{5BDAEA78-B527-40AF-B56D-1D182BB23F76}" destId="{38ECEFA6-A4D4-44F6-A50B-8A128F7813DC}" srcOrd="0" destOrd="0" presId="urn:microsoft.com/office/officeart/2005/8/layout/vProcess5"/>
    <dgm:cxn modelId="{6BEF554B-9471-464D-9EA1-405A2CE52163}" type="presOf" srcId="{8C6F0B15-15D0-4259-B155-F1DD2EB51D38}" destId="{9E11A2C6-95A7-439E-B062-D7F714021BDF}" srcOrd="0" destOrd="0" presId="urn:microsoft.com/office/officeart/2005/8/layout/vProcess5"/>
    <dgm:cxn modelId="{C36D8976-E2B9-401E-97FF-0FA6E01BE5C8}" type="presOf" srcId="{8532026B-E54E-43B1-9B0D-DC44FAB5109A}" destId="{96EA4B12-014F-49B2-AD4B-DECD79E445BD}" srcOrd="0" destOrd="0" presId="urn:microsoft.com/office/officeart/2005/8/layout/vProcess5"/>
    <dgm:cxn modelId="{6608DC99-6920-41F2-A3D8-FA394FF216AD}" type="presOf" srcId="{8C6F0B15-15D0-4259-B155-F1DD2EB51D38}" destId="{E9359586-8D0E-45F4-98DB-B0830B1D7416}" srcOrd="1" destOrd="0" presId="urn:microsoft.com/office/officeart/2005/8/layout/vProcess5"/>
    <dgm:cxn modelId="{093CF29F-96FA-49CB-9985-EBABB3483ECB}" type="presOf" srcId="{AC7966F0-131B-4FA2-ABE6-5A3A22F8762C}" destId="{6E1A3645-595A-4387-B95C-AF31A23F626F}" srcOrd="1" destOrd="0" presId="urn:microsoft.com/office/officeart/2005/8/layout/vProcess5"/>
    <dgm:cxn modelId="{DD31B6AC-55FB-476F-9D43-B80E3ED0AE1F}" type="presOf" srcId="{0EDEDF6D-A708-4C5A-A086-F085F3646523}" destId="{8A028F4A-7BCA-41AF-A8B5-A543F2D56935}" srcOrd="0" destOrd="0" presId="urn:microsoft.com/office/officeart/2005/8/layout/vProcess5"/>
    <dgm:cxn modelId="{945CF1CD-4784-4142-B465-2D2EA6BDBA91}" srcId="{8532026B-E54E-43B1-9B0D-DC44FAB5109A}" destId="{5BDAEA78-B527-40AF-B56D-1D182BB23F76}" srcOrd="2" destOrd="0" parTransId="{9A4F866B-38C2-41DF-955A-FAEA52769DB7}" sibTransId="{9E02A975-CE29-4146-9260-64524E6BD3BF}"/>
    <dgm:cxn modelId="{6379D5FA-7DBF-4E6A-9938-F1B24C133AA5}" type="presOf" srcId="{5BDAEA78-B527-40AF-B56D-1D182BB23F76}" destId="{77E9C4DF-A75D-4532-847B-6BBACBCF08E2}" srcOrd="1" destOrd="0" presId="urn:microsoft.com/office/officeart/2005/8/layout/vProcess5"/>
    <dgm:cxn modelId="{F208F6AB-909B-4A5C-BCCD-E9CC4AF2C5DB}" type="presParOf" srcId="{96EA4B12-014F-49B2-AD4B-DECD79E445BD}" destId="{FB4E7AB8-B322-4961-8313-7EAB8D6284D2}" srcOrd="0" destOrd="0" presId="urn:microsoft.com/office/officeart/2005/8/layout/vProcess5"/>
    <dgm:cxn modelId="{FBF8317D-878B-4373-BCFB-6208926A0D5D}" type="presParOf" srcId="{96EA4B12-014F-49B2-AD4B-DECD79E445BD}" destId="{0B03F604-A797-47BA-BABB-B71827ADCBF9}" srcOrd="1" destOrd="0" presId="urn:microsoft.com/office/officeart/2005/8/layout/vProcess5"/>
    <dgm:cxn modelId="{0D7A2DC3-99F4-48E7-8969-06D4FD47DB49}" type="presParOf" srcId="{96EA4B12-014F-49B2-AD4B-DECD79E445BD}" destId="{9E11A2C6-95A7-439E-B062-D7F714021BDF}" srcOrd="2" destOrd="0" presId="urn:microsoft.com/office/officeart/2005/8/layout/vProcess5"/>
    <dgm:cxn modelId="{362DB62B-BB92-4E52-B7E3-BC9B51B26A69}" type="presParOf" srcId="{96EA4B12-014F-49B2-AD4B-DECD79E445BD}" destId="{38ECEFA6-A4D4-44F6-A50B-8A128F7813DC}" srcOrd="3" destOrd="0" presId="urn:microsoft.com/office/officeart/2005/8/layout/vProcess5"/>
    <dgm:cxn modelId="{B111C4E2-D533-48E0-A1FC-2379DFB6B15C}" type="presParOf" srcId="{96EA4B12-014F-49B2-AD4B-DECD79E445BD}" destId="{056D3028-D85F-4C3E-A4D2-1ADF28DE6D6A}" srcOrd="4" destOrd="0" presId="urn:microsoft.com/office/officeart/2005/8/layout/vProcess5"/>
    <dgm:cxn modelId="{A6B1A212-8A90-4D79-AAEF-3DF6A87E4A6F}" type="presParOf" srcId="{96EA4B12-014F-49B2-AD4B-DECD79E445BD}" destId="{8A028F4A-7BCA-41AF-A8B5-A543F2D56935}" srcOrd="5" destOrd="0" presId="urn:microsoft.com/office/officeart/2005/8/layout/vProcess5"/>
    <dgm:cxn modelId="{4187786B-E988-4628-A2FE-16C316092214}" type="presParOf" srcId="{96EA4B12-014F-49B2-AD4B-DECD79E445BD}" destId="{6E1A3645-595A-4387-B95C-AF31A23F626F}" srcOrd="6" destOrd="0" presId="urn:microsoft.com/office/officeart/2005/8/layout/vProcess5"/>
    <dgm:cxn modelId="{0ED0A1E3-128B-42BA-A5AC-0B01A36FD0F3}" type="presParOf" srcId="{96EA4B12-014F-49B2-AD4B-DECD79E445BD}" destId="{E9359586-8D0E-45F4-98DB-B0830B1D7416}" srcOrd="7" destOrd="0" presId="urn:microsoft.com/office/officeart/2005/8/layout/vProcess5"/>
    <dgm:cxn modelId="{1016EA9C-F007-46BA-AA28-E560B482F930}" type="presParOf" srcId="{96EA4B12-014F-49B2-AD4B-DECD79E445BD}" destId="{77E9C4DF-A75D-4532-847B-6BBACBCF08E2}"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BE154EF-F1EE-4BCD-A8E9-A95EED1F0DA9}" type="doc">
      <dgm:prSet loTypeId="urn:microsoft.com/office/officeart/2005/8/layout/matrix3" loCatId="matrix" qsTypeId="urn:microsoft.com/office/officeart/2005/8/quickstyle/simple1" qsCatId="simple" csTypeId="urn:microsoft.com/office/officeart/2005/8/colors/accent1_2" csCatId="accent1"/>
      <dgm:spPr/>
      <dgm:t>
        <a:bodyPr/>
        <a:lstStyle/>
        <a:p>
          <a:endParaRPr lang="en-US"/>
        </a:p>
      </dgm:t>
    </dgm:pt>
    <dgm:pt modelId="{4DC51090-B4CF-4EAF-AE58-9FE7C9834578}">
      <dgm:prSet/>
      <dgm:spPr/>
      <dgm:t>
        <a:bodyPr/>
        <a:lstStyle/>
        <a:p>
          <a:r>
            <a:rPr lang="fr-FR" dirty="0"/>
            <a:t>60% rapportent que l'ambiance de la classe est meilleure qu'en début d'année</a:t>
          </a:r>
          <a:endParaRPr lang="en-US" dirty="0"/>
        </a:p>
      </dgm:t>
    </dgm:pt>
    <dgm:pt modelId="{C14A09A6-4F77-44D2-80A9-1A337CFEFCF0}" type="parTrans" cxnId="{2E656501-EDE5-4741-AB8C-C61D72E3883B}">
      <dgm:prSet/>
      <dgm:spPr/>
      <dgm:t>
        <a:bodyPr/>
        <a:lstStyle/>
        <a:p>
          <a:endParaRPr lang="en-US"/>
        </a:p>
      </dgm:t>
    </dgm:pt>
    <dgm:pt modelId="{00BCD7AF-4DEB-40C5-8B43-60A2AB6B1C47}" type="sibTrans" cxnId="{2E656501-EDE5-4741-AB8C-C61D72E3883B}">
      <dgm:prSet/>
      <dgm:spPr/>
      <dgm:t>
        <a:bodyPr/>
        <a:lstStyle/>
        <a:p>
          <a:endParaRPr lang="en-US"/>
        </a:p>
      </dgm:t>
    </dgm:pt>
    <dgm:pt modelId="{C502D6EC-A8DB-437D-9C7D-8FCD62B00D24}">
      <dgm:prSet/>
      <dgm:spPr/>
      <dgm:t>
        <a:bodyPr/>
        <a:lstStyle/>
        <a:p>
          <a:r>
            <a:rPr lang="fr-FR"/>
            <a:t>73% rapportent que la relation avec les élèves est meilleure qu'en début d'année</a:t>
          </a:r>
          <a:endParaRPr lang="en-US"/>
        </a:p>
      </dgm:t>
    </dgm:pt>
    <dgm:pt modelId="{E9919F62-E8ED-4035-86FE-8CE4B6A7909D}" type="parTrans" cxnId="{158B9AF6-7474-4A92-AADF-80749AA7891A}">
      <dgm:prSet/>
      <dgm:spPr/>
      <dgm:t>
        <a:bodyPr/>
        <a:lstStyle/>
        <a:p>
          <a:endParaRPr lang="en-US"/>
        </a:p>
      </dgm:t>
    </dgm:pt>
    <dgm:pt modelId="{CC848ABD-33EC-4105-AFCA-266785417811}" type="sibTrans" cxnId="{158B9AF6-7474-4A92-AADF-80749AA7891A}">
      <dgm:prSet/>
      <dgm:spPr/>
      <dgm:t>
        <a:bodyPr/>
        <a:lstStyle/>
        <a:p>
          <a:endParaRPr lang="en-US"/>
        </a:p>
      </dgm:t>
    </dgm:pt>
    <dgm:pt modelId="{F9F69419-BB32-4095-9B12-C84639270835}">
      <dgm:prSet/>
      <dgm:spPr/>
      <dgm:t>
        <a:bodyPr/>
        <a:lstStyle/>
        <a:p>
          <a:r>
            <a:rPr lang="fr-FR"/>
            <a:t>33% rapportent que la relation avec les collègues est meilleure qu'en début d'année</a:t>
          </a:r>
          <a:endParaRPr lang="en-US"/>
        </a:p>
      </dgm:t>
    </dgm:pt>
    <dgm:pt modelId="{DF64FA4C-0BB4-4E38-BC7C-217B5E3B2795}" type="parTrans" cxnId="{54DA09C6-749C-4646-9932-32143772A218}">
      <dgm:prSet/>
      <dgm:spPr/>
      <dgm:t>
        <a:bodyPr/>
        <a:lstStyle/>
        <a:p>
          <a:endParaRPr lang="en-US"/>
        </a:p>
      </dgm:t>
    </dgm:pt>
    <dgm:pt modelId="{6AE69098-FC77-4C1B-8D64-4972E0532EA7}" type="sibTrans" cxnId="{54DA09C6-749C-4646-9932-32143772A218}">
      <dgm:prSet/>
      <dgm:spPr/>
      <dgm:t>
        <a:bodyPr/>
        <a:lstStyle/>
        <a:p>
          <a:endParaRPr lang="en-US"/>
        </a:p>
      </dgm:t>
    </dgm:pt>
    <dgm:pt modelId="{638E9E84-577D-4572-8727-8FB8504E039B}">
      <dgm:prSet/>
      <dgm:spPr/>
      <dgm:t>
        <a:bodyPr/>
        <a:lstStyle/>
        <a:p>
          <a:r>
            <a:rPr lang="fr-FR"/>
            <a:t>33% rapportent que la relation avec les supérieurs hiérarchiques est meilleure qu'en début d'année</a:t>
          </a:r>
          <a:endParaRPr lang="en-US"/>
        </a:p>
      </dgm:t>
    </dgm:pt>
    <dgm:pt modelId="{6F5C0254-B3B7-466B-82F4-D8797AC87347}" type="parTrans" cxnId="{2BCCF6D2-A18E-474E-8B4E-4F49DED9E4C8}">
      <dgm:prSet/>
      <dgm:spPr/>
      <dgm:t>
        <a:bodyPr/>
        <a:lstStyle/>
        <a:p>
          <a:endParaRPr lang="en-US"/>
        </a:p>
      </dgm:t>
    </dgm:pt>
    <dgm:pt modelId="{6D2DEBDF-A029-465B-A008-65604A0CAE7B}" type="sibTrans" cxnId="{2BCCF6D2-A18E-474E-8B4E-4F49DED9E4C8}">
      <dgm:prSet/>
      <dgm:spPr/>
      <dgm:t>
        <a:bodyPr/>
        <a:lstStyle/>
        <a:p>
          <a:endParaRPr lang="en-US"/>
        </a:p>
      </dgm:t>
    </dgm:pt>
    <dgm:pt modelId="{E2DA08B4-52BF-4543-9FF6-79E75414C3C2}" type="pres">
      <dgm:prSet presAssocID="{FBE154EF-F1EE-4BCD-A8E9-A95EED1F0DA9}" presName="matrix" presStyleCnt="0">
        <dgm:presLayoutVars>
          <dgm:chMax val="1"/>
          <dgm:dir/>
          <dgm:resizeHandles val="exact"/>
        </dgm:presLayoutVars>
      </dgm:prSet>
      <dgm:spPr/>
    </dgm:pt>
    <dgm:pt modelId="{646BDE1D-9D21-4C68-95FF-EB27634D20CE}" type="pres">
      <dgm:prSet presAssocID="{FBE154EF-F1EE-4BCD-A8E9-A95EED1F0DA9}" presName="diamond" presStyleLbl="bgShp" presStyleIdx="0" presStyleCnt="1"/>
      <dgm:spPr/>
    </dgm:pt>
    <dgm:pt modelId="{88EFEA49-5F93-49AE-A8D2-DD23DC316F07}" type="pres">
      <dgm:prSet presAssocID="{FBE154EF-F1EE-4BCD-A8E9-A95EED1F0DA9}" presName="quad1" presStyleLbl="node1" presStyleIdx="0" presStyleCnt="4">
        <dgm:presLayoutVars>
          <dgm:chMax val="0"/>
          <dgm:chPref val="0"/>
          <dgm:bulletEnabled val="1"/>
        </dgm:presLayoutVars>
      </dgm:prSet>
      <dgm:spPr/>
    </dgm:pt>
    <dgm:pt modelId="{DB5B27BC-78C1-484D-A9E6-56914CCF4FBA}" type="pres">
      <dgm:prSet presAssocID="{FBE154EF-F1EE-4BCD-A8E9-A95EED1F0DA9}" presName="quad2" presStyleLbl="node1" presStyleIdx="1" presStyleCnt="4">
        <dgm:presLayoutVars>
          <dgm:chMax val="0"/>
          <dgm:chPref val="0"/>
          <dgm:bulletEnabled val="1"/>
        </dgm:presLayoutVars>
      </dgm:prSet>
      <dgm:spPr/>
    </dgm:pt>
    <dgm:pt modelId="{B715FF9D-7787-4F2F-9B1F-1BA35507A85A}" type="pres">
      <dgm:prSet presAssocID="{FBE154EF-F1EE-4BCD-A8E9-A95EED1F0DA9}" presName="quad3" presStyleLbl="node1" presStyleIdx="2" presStyleCnt="4">
        <dgm:presLayoutVars>
          <dgm:chMax val="0"/>
          <dgm:chPref val="0"/>
          <dgm:bulletEnabled val="1"/>
        </dgm:presLayoutVars>
      </dgm:prSet>
      <dgm:spPr/>
    </dgm:pt>
    <dgm:pt modelId="{EEF3E765-2EDB-4198-9DBC-A8B33526E88A}" type="pres">
      <dgm:prSet presAssocID="{FBE154EF-F1EE-4BCD-A8E9-A95EED1F0DA9}" presName="quad4" presStyleLbl="node1" presStyleIdx="3" presStyleCnt="4">
        <dgm:presLayoutVars>
          <dgm:chMax val="0"/>
          <dgm:chPref val="0"/>
          <dgm:bulletEnabled val="1"/>
        </dgm:presLayoutVars>
      </dgm:prSet>
      <dgm:spPr/>
    </dgm:pt>
  </dgm:ptLst>
  <dgm:cxnLst>
    <dgm:cxn modelId="{2E656501-EDE5-4741-AB8C-C61D72E3883B}" srcId="{FBE154EF-F1EE-4BCD-A8E9-A95EED1F0DA9}" destId="{4DC51090-B4CF-4EAF-AE58-9FE7C9834578}" srcOrd="0" destOrd="0" parTransId="{C14A09A6-4F77-44D2-80A9-1A337CFEFCF0}" sibTransId="{00BCD7AF-4DEB-40C5-8B43-60A2AB6B1C47}"/>
    <dgm:cxn modelId="{483D9713-9C32-4E6C-8122-CC54DFAFF503}" type="presOf" srcId="{4DC51090-B4CF-4EAF-AE58-9FE7C9834578}" destId="{88EFEA49-5F93-49AE-A8D2-DD23DC316F07}" srcOrd="0" destOrd="0" presId="urn:microsoft.com/office/officeart/2005/8/layout/matrix3"/>
    <dgm:cxn modelId="{F1B00C20-069E-43CB-9239-A652A61FFA34}" type="presOf" srcId="{F9F69419-BB32-4095-9B12-C84639270835}" destId="{B715FF9D-7787-4F2F-9B1F-1BA35507A85A}" srcOrd="0" destOrd="0" presId="urn:microsoft.com/office/officeart/2005/8/layout/matrix3"/>
    <dgm:cxn modelId="{20AD4663-B760-4555-86AC-F97B62DCEBF8}" type="presOf" srcId="{FBE154EF-F1EE-4BCD-A8E9-A95EED1F0DA9}" destId="{E2DA08B4-52BF-4543-9FF6-79E75414C3C2}" srcOrd="0" destOrd="0" presId="urn:microsoft.com/office/officeart/2005/8/layout/matrix3"/>
    <dgm:cxn modelId="{7DDA49C0-0913-4F14-A57D-8AB1A65D9323}" type="presOf" srcId="{638E9E84-577D-4572-8727-8FB8504E039B}" destId="{EEF3E765-2EDB-4198-9DBC-A8B33526E88A}" srcOrd="0" destOrd="0" presId="urn:microsoft.com/office/officeart/2005/8/layout/matrix3"/>
    <dgm:cxn modelId="{54DA09C6-749C-4646-9932-32143772A218}" srcId="{FBE154EF-F1EE-4BCD-A8E9-A95EED1F0DA9}" destId="{F9F69419-BB32-4095-9B12-C84639270835}" srcOrd="2" destOrd="0" parTransId="{DF64FA4C-0BB4-4E38-BC7C-217B5E3B2795}" sibTransId="{6AE69098-FC77-4C1B-8D64-4972E0532EA7}"/>
    <dgm:cxn modelId="{FB549CCF-8009-4B31-BF2E-9A3C61937766}" type="presOf" srcId="{C502D6EC-A8DB-437D-9C7D-8FCD62B00D24}" destId="{DB5B27BC-78C1-484D-A9E6-56914CCF4FBA}" srcOrd="0" destOrd="0" presId="urn:microsoft.com/office/officeart/2005/8/layout/matrix3"/>
    <dgm:cxn modelId="{2BCCF6D2-A18E-474E-8B4E-4F49DED9E4C8}" srcId="{FBE154EF-F1EE-4BCD-A8E9-A95EED1F0DA9}" destId="{638E9E84-577D-4572-8727-8FB8504E039B}" srcOrd="3" destOrd="0" parTransId="{6F5C0254-B3B7-466B-82F4-D8797AC87347}" sibTransId="{6D2DEBDF-A029-465B-A008-65604A0CAE7B}"/>
    <dgm:cxn modelId="{158B9AF6-7474-4A92-AADF-80749AA7891A}" srcId="{FBE154EF-F1EE-4BCD-A8E9-A95EED1F0DA9}" destId="{C502D6EC-A8DB-437D-9C7D-8FCD62B00D24}" srcOrd="1" destOrd="0" parTransId="{E9919F62-E8ED-4035-86FE-8CE4B6A7909D}" sibTransId="{CC848ABD-33EC-4105-AFCA-266785417811}"/>
    <dgm:cxn modelId="{49767D5D-81C0-40BA-8901-4209B5DA6C42}" type="presParOf" srcId="{E2DA08B4-52BF-4543-9FF6-79E75414C3C2}" destId="{646BDE1D-9D21-4C68-95FF-EB27634D20CE}" srcOrd="0" destOrd="0" presId="urn:microsoft.com/office/officeart/2005/8/layout/matrix3"/>
    <dgm:cxn modelId="{F4887D22-72CC-4416-907D-9DEC47B951ED}" type="presParOf" srcId="{E2DA08B4-52BF-4543-9FF6-79E75414C3C2}" destId="{88EFEA49-5F93-49AE-A8D2-DD23DC316F07}" srcOrd="1" destOrd="0" presId="urn:microsoft.com/office/officeart/2005/8/layout/matrix3"/>
    <dgm:cxn modelId="{5A74E732-450C-42DA-ADA3-52E8C4E08436}" type="presParOf" srcId="{E2DA08B4-52BF-4543-9FF6-79E75414C3C2}" destId="{DB5B27BC-78C1-484D-A9E6-56914CCF4FBA}" srcOrd="2" destOrd="0" presId="urn:microsoft.com/office/officeart/2005/8/layout/matrix3"/>
    <dgm:cxn modelId="{08106F70-318F-4461-9943-232EAC910C68}" type="presParOf" srcId="{E2DA08B4-52BF-4543-9FF6-79E75414C3C2}" destId="{B715FF9D-7787-4F2F-9B1F-1BA35507A85A}" srcOrd="3" destOrd="0" presId="urn:microsoft.com/office/officeart/2005/8/layout/matrix3"/>
    <dgm:cxn modelId="{8DAB70AD-1F04-4E08-88CD-57CD7C65E65C}" type="presParOf" srcId="{E2DA08B4-52BF-4543-9FF6-79E75414C3C2}" destId="{EEF3E765-2EDB-4198-9DBC-A8B33526E88A}"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69BFFB-F49D-48D6-84C0-81DD417393F0}"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F3F67BF5-1CD9-49F2-B891-213C757A43DD}">
      <dgm:prSet/>
      <dgm:spPr/>
      <dgm:t>
        <a:bodyPr/>
        <a:lstStyle/>
        <a:p>
          <a:r>
            <a:rPr lang="fr-FR" b="1"/>
            <a:t>89% </a:t>
          </a:r>
          <a:r>
            <a:rPr lang="fr-FR"/>
            <a:t>sont satisfaits de l'accompagnement</a:t>
          </a:r>
          <a:endParaRPr lang="en-US"/>
        </a:p>
      </dgm:t>
    </dgm:pt>
    <dgm:pt modelId="{9579B11C-00F9-451A-814D-4A49172B6DFD}" type="parTrans" cxnId="{196CDF6E-3914-4BA2-B35C-52B2F406163C}">
      <dgm:prSet/>
      <dgm:spPr/>
      <dgm:t>
        <a:bodyPr/>
        <a:lstStyle/>
        <a:p>
          <a:endParaRPr lang="en-US"/>
        </a:p>
      </dgm:t>
    </dgm:pt>
    <dgm:pt modelId="{3DBFB7B0-EF93-4081-A269-8E5097BB81EA}" type="sibTrans" cxnId="{196CDF6E-3914-4BA2-B35C-52B2F406163C}">
      <dgm:prSet/>
      <dgm:spPr/>
      <dgm:t>
        <a:bodyPr/>
        <a:lstStyle/>
        <a:p>
          <a:endParaRPr lang="en-US"/>
        </a:p>
      </dgm:t>
    </dgm:pt>
    <dgm:pt modelId="{18F3B1DB-6048-49F0-8DF1-0C179B048DC1}">
      <dgm:prSet/>
      <dgm:spPr/>
      <dgm:t>
        <a:bodyPr/>
        <a:lstStyle/>
        <a:p>
          <a:r>
            <a:rPr lang="fr-FR" b="1" dirty="0"/>
            <a:t>13% </a:t>
          </a:r>
          <a:r>
            <a:rPr lang="fr-FR" dirty="0"/>
            <a:t>ont suivi les 5 formations en ligne</a:t>
          </a:r>
          <a:endParaRPr lang="en-US" dirty="0"/>
        </a:p>
      </dgm:t>
    </dgm:pt>
    <dgm:pt modelId="{89E7B497-1182-4697-ADF2-C183F8490574}" type="parTrans" cxnId="{03F3B2E6-5F24-41BC-A908-7735313D2F20}">
      <dgm:prSet/>
      <dgm:spPr/>
      <dgm:t>
        <a:bodyPr/>
        <a:lstStyle/>
        <a:p>
          <a:endParaRPr lang="en-US"/>
        </a:p>
      </dgm:t>
    </dgm:pt>
    <dgm:pt modelId="{EA343BD1-12DB-4CCB-B020-EF376E5D8B12}" type="sibTrans" cxnId="{03F3B2E6-5F24-41BC-A908-7735313D2F20}">
      <dgm:prSet/>
      <dgm:spPr/>
      <dgm:t>
        <a:bodyPr/>
        <a:lstStyle/>
        <a:p>
          <a:endParaRPr lang="en-US"/>
        </a:p>
      </dgm:t>
    </dgm:pt>
    <dgm:pt modelId="{0E8C58A7-48F5-4378-9106-2D509CC17811}">
      <dgm:prSet/>
      <dgm:spPr/>
      <dgm:t>
        <a:bodyPr/>
        <a:lstStyle/>
        <a:p>
          <a:r>
            <a:rPr lang="fr-FR" b="1"/>
            <a:t>60% </a:t>
          </a:r>
          <a:r>
            <a:rPr lang="fr-FR"/>
            <a:t>en ont suivi quelques unes</a:t>
          </a:r>
          <a:endParaRPr lang="en-US"/>
        </a:p>
      </dgm:t>
    </dgm:pt>
    <dgm:pt modelId="{DD5EE2A4-DD0A-496F-AA8B-869EA3856951}" type="parTrans" cxnId="{C21CA882-983D-4087-B382-252B90D31B79}">
      <dgm:prSet/>
      <dgm:spPr/>
      <dgm:t>
        <a:bodyPr/>
        <a:lstStyle/>
        <a:p>
          <a:endParaRPr lang="en-US"/>
        </a:p>
      </dgm:t>
    </dgm:pt>
    <dgm:pt modelId="{28671B51-8BA6-40E5-A8A4-309582FD21A0}" type="sibTrans" cxnId="{C21CA882-983D-4087-B382-252B90D31B79}">
      <dgm:prSet/>
      <dgm:spPr/>
      <dgm:t>
        <a:bodyPr/>
        <a:lstStyle/>
        <a:p>
          <a:endParaRPr lang="en-US"/>
        </a:p>
      </dgm:t>
    </dgm:pt>
    <dgm:pt modelId="{A5EA1BE4-E4AF-464B-9407-0B90AE50B142}">
      <dgm:prSet/>
      <dgm:spPr/>
      <dgm:t>
        <a:bodyPr/>
        <a:lstStyle/>
        <a:p>
          <a:r>
            <a:rPr lang="fr-FR" b="1"/>
            <a:t>98% </a:t>
          </a:r>
          <a:r>
            <a:rPr lang="fr-FR"/>
            <a:t>recommanderaient le dispositif à leurs collègues</a:t>
          </a:r>
          <a:endParaRPr lang="en-US"/>
        </a:p>
      </dgm:t>
    </dgm:pt>
    <dgm:pt modelId="{C7F20CEE-3D25-4E8A-9E3D-E7EE4C750F22}" type="parTrans" cxnId="{E7287846-5DF2-439C-AE9A-74C9D4EAA35B}">
      <dgm:prSet/>
      <dgm:spPr/>
      <dgm:t>
        <a:bodyPr/>
        <a:lstStyle/>
        <a:p>
          <a:endParaRPr lang="en-US"/>
        </a:p>
      </dgm:t>
    </dgm:pt>
    <dgm:pt modelId="{269291A3-4A3C-4AD8-8923-E7BC1E167B3A}" type="sibTrans" cxnId="{E7287846-5DF2-439C-AE9A-74C9D4EAA35B}">
      <dgm:prSet/>
      <dgm:spPr/>
      <dgm:t>
        <a:bodyPr/>
        <a:lstStyle/>
        <a:p>
          <a:endParaRPr lang="en-US"/>
        </a:p>
      </dgm:t>
    </dgm:pt>
    <dgm:pt modelId="{D92D30D5-0E73-4264-9399-898FF45B1080}" type="pres">
      <dgm:prSet presAssocID="{B869BFFB-F49D-48D6-84C0-81DD417393F0}" presName="matrix" presStyleCnt="0">
        <dgm:presLayoutVars>
          <dgm:chMax val="1"/>
          <dgm:dir/>
          <dgm:resizeHandles val="exact"/>
        </dgm:presLayoutVars>
      </dgm:prSet>
      <dgm:spPr/>
    </dgm:pt>
    <dgm:pt modelId="{2563A488-0C71-4546-8234-A261F5E75440}" type="pres">
      <dgm:prSet presAssocID="{B869BFFB-F49D-48D6-84C0-81DD417393F0}" presName="diamond" presStyleLbl="bgShp" presStyleIdx="0" presStyleCnt="1"/>
      <dgm:spPr/>
    </dgm:pt>
    <dgm:pt modelId="{456C9ECE-D2F2-4F34-B1F6-C28869CCECD6}" type="pres">
      <dgm:prSet presAssocID="{B869BFFB-F49D-48D6-84C0-81DD417393F0}" presName="quad1" presStyleLbl="node1" presStyleIdx="0" presStyleCnt="4">
        <dgm:presLayoutVars>
          <dgm:chMax val="0"/>
          <dgm:chPref val="0"/>
          <dgm:bulletEnabled val="1"/>
        </dgm:presLayoutVars>
      </dgm:prSet>
      <dgm:spPr/>
    </dgm:pt>
    <dgm:pt modelId="{EA535DA7-EC30-413D-8189-7C8161FFCF57}" type="pres">
      <dgm:prSet presAssocID="{B869BFFB-F49D-48D6-84C0-81DD417393F0}" presName="quad2" presStyleLbl="node1" presStyleIdx="1" presStyleCnt="4">
        <dgm:presLayoutVars>
          <dgm:chMax val="0"/>
          <dgm:chPref val="0"/>
          <dgm:bulletEnabled val="1"/>
        </dgm:presLayoutVars>
      </dgm:prSet>
      <dgm:spPr/>
    </dgm:pt>
    <dgm:pt modelId="{22598372-C200-4E2F-AEBB-5C5DC41083BB}" type="pres">
      <dgm:prSet presAssocID="{B869BFFB-F49D-48D6-84C0-81DD417393F0}" presName="quad3" presStyleLbl="node1" presStyleIdx="2" presStyleCnt="4">
        <dgm:presLayoutVars>
          <dgm:chMax val="0"/>
          <dgm:chPref val="0"/>
          <dgm:bulletEnabled val="1"/>
        </dgm:presLayoutVars>
      </dgm:prSet>
      <dgm:spPr/>
    </dgm:pt>
    <dgm:pt modelId="{E3777859-B640-4141-B718-BB3B377BD212}" type="pres">
      <dgm:prSet presAssocID="{B869BFFB-F49D-48D6-84C0-81DD417393F0}" presName="quad4" presStyleLbl="node1" presStyleIdx="3" presStyleCnt="4">
        <dgm:presLayoutVars>
          <dgm:chMax val="0"/>
          <dgm:chPref val="0"/>
          <dgm:bulletEnabled val="1"/>
        </dgm:presLayoutVars>
      </dgm:prSet>
      <dgm:spPr/>
    </dgm:pt>
  </dgm:ptLst>
  <dgm:cxnLst>
    <dgm:cxn modelId="{E7287846-5DF2-439C-AE9A-74C9D4EAA35B}" srcId="{B869BFFB-F49D-48D6-84C0-81DD417393F0}" destId="{A5EA1BE4-E4AF-464B-9407-0B90AE50B142}" srcOrd="3" destOrd="0" parTransId="{C7F20CEE-3D25-4E8A-9E3D-E7EE4C750F22}" sibTransId="{269291A3-4A3C-4AD8-8923-E7BC1E167B3A}"/>
    <dgm:cxn modelId="{2ED24748-ABDA-4985-AF1C-95E9BEA135B4}" type="presOf" srcId="{18F3B1DB-6048-49F0-8DF1-0C179B048DC1}" destId="{EA535DA7-EC30-413D-8189-7C8161FFCF57}" srcOrd="0" destOrd="0" presId="urn:microsoft.com/office/officeart/2005/8/layout/matrix3"/>
    <dgm:cxn modelId="{196CDF6E-3914-4BA2-B35C-52B2F406163C}" srcId="{B869BFFB-F49D-48D6-84C0-81DD417393F0}" destId="{F3F67BF5-1CD9-49F2-B891-213C757A43DD}" srcOrd="0" destOrd="0" parTransId="{9579B11C-00F9-451A-814D-4A49172B6DFD}" sibTransId="{3DBFB7B0-EF93-4081-A269-8E5097BB81EA}"/>
    <dgm:cxn modelId="{C21CA882-983D-4087-B382-252B90D31B79}" srcId="{B869BFFB-F49D-48D6-84C0-81DD417393F0}" destId="{0E8C58A7-48F5-4378-9106-2D509CC17811}" srcOrd="2" destOrd="0" parTransId="{DD5EE2A4-DD0A-496F-AA8B-869EA3856951}" sibTransId="{28671B51-8BA6-40E5-A8A4-309582FD21A0}"/>
    <dgm:cxn modelId="{A9C10FBA-6744-43B8-8C0C-8CAE69DD8934}" type="presOf" srcId="{0E8C58A7-48F5-4378-9106-2D509CC17811}" destId="{22598372-C200-4E2F-AEBB-5C5DC41083BB}" srcOrd="0" destOrd="0" presId="urn:microsoft.com/office/officeart/2005/8/layout/matrix3"/>
    <dgm:cxn modelId="{5AF315D2-52BB-4725-8EF3-E1F925A3E6BF}" type="presOf" srcId="{F3F67BF5-1CD9-49F2-B891-213C757A43DD}" destId="{456C9ECE-D2F2-4F34-B1F6-C28869CCECD6}" srcOrd="0" destOrd="0" presId="urn:microsoft.com/office/officeart/2005/8/layout/matrix3"/>
    <dgm:cxn modelId="{6D6B10DD-2166-4227-BE08-2D6D5FB679A6}" type="presOf" srcId="{B869BFFB-F49D-48D6-84C0-81DD417393F0}" destId="{D92D30D5-0E73-4264-9399-898FF45B1080}" srcOrd="0" destOrd="0" presId="urn:microsoft.com/office/officeart/2005/8/layout/matrix3"/>
    <dgm:cxn modelId="{03F3B2E6-5F24-41BC-A908-7735313D2F20}" srcId="{B869BFFB-F49D-48D6-84C0-81DD417393F0}" destId="{18F3B1DB-6048-49F0-8DF1-0C179B048DC1}" srcOrd="1" destOrd="0" parTransId="{89E7B497-1182-4697-ADF2-C183F8490574}" sibTransId="{EA343BD1-12DB-4CCB-B020-EF376E5D8B12}"/>
    <dgm:cxn modelId="{F3140FEC-90DA-48D0-9FAF-7CB13C31B515}" type="presOf" srcId="{A5EA1BE4-E4AF-464B-9407-0B90AE50B142}" destId="{E3777859-B640-4141-B718-BB3B377BD212}" srcOrd="0" destOrd="0" presId="urn:microsoft.com/office/officeart/2005/8/layout/matrix3"/>
    <dgm:cxn modelId="{D8257657-EC18-40B3-87F6-C024CD9C775A}" type="presParOf" srcId="{D92D30D5-0E73-4264-9399-898FF45B1080}" destId="{2563A488-0C71-4546-8234-A261F5E75440}" srcOrd="0" destOrd="0" presId="urn:microsoft.com/office/officeart/2005/8/layout/matrix3"/>
    <dgm:cxn modelId="{DF15CC14-6BC5-4C04-816D-EBD3A1CDA3C4}" type="presParOf" srcId="{D92D30D5-0E73-4264-9399-898FF45B1080}" destId="{456C9ECE-D2F2-4F34-B1F6-C28869CCECD6}" srcOrd="1" destOrd="0" presId="urn:microsoft.com/office/officeart/2005/8/layout/matrix3"/>
    <dgm:cxn modelId="{E7F93D50-790E-459C-B183-89E902E44687}" type="presParOf" srcId="{D92D30D5-0E73-4264-9399-898FF45B1080}" destId="{EA535DA7-EC30-413D-8189-7C8161FFCF57}" srcOrd="2" destOrd="0" presId="urn:microsoft.com/office/officeart/2005/8/layout/matrix3"/>
    <dgm:cxn modelId="{95F7E9A3-1E56-4690-B153-F8C2A1C1F9DF}" type="presParOf" srcId="{D92D30D5-0E73-4264-9399-898FF45B1080}" destId="{22598372-C200-4E2F-AEBB-5C5DC41083BB}" srcOrd="3" destOrd="0" presId="urn:microsoft.com/office/officeart/2005/8/layout/matrix3"/>
    <dgm:cxn modelId="{6A6E3E4C-2378-4A8A-AA9D-9F5EA4D7FCC7}" type="presParOf" srcId="{D92D30D5-0E73-4264-9399-898FF45B1080}" destId="{E3777859-B640-4141-B718-BB3B377BD212}"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CB4A203-02C2-408D-9DFE-11CBEA838196}" type="doc">
      <dgm:prSet loTypeId="urn:microsoft.com/office/officeart/2005/8/layout/hierarchy1" loCatId="hierarchy" qsTypeId="urn:microsoft.com/office/officeart/2005/8/quickstyle/simple1" qsCatId="simple" csTypeId="urn:microsoft.com/office/officeart/2005/8/colors/accent6_2" csCatId="accent6" phldr="1"/>
      <dgm:spPr/>
      <dgm:t>
        <a:bodyPr/>
        <a:lstStyle/>
        <a:p>
          <a:endParaRPr lang="en-US"/>
        </a:p>
      </dgm:t>
    </dgm:pt>
    <dgm:pt modelId="{1299DBDA-3728-458A-BE29-FB897E24F052}">
      <dgm:prSet/>
      <dgm:spPr/>
      <dgm:t>
        <a:bodyPr/>
        <a:lstStyle/>
        <a:p>
          <a:r>
            <a:rPr lang="fr-FR" dirty="0"/>
            <a:t>"Cela permet aux élèves de s'épanouir, de donner du sens à ce qu'ils font et de lutter contre le décrochage scolaire"</a:t>
          </a:r>
          <a:endParaRPr lang="en-US" dirty="0"/>
        </a:p>
      </dgm:t>
    </dgm:pt>
    <dgm:pt modelId="{99EBD91E-EC8F-4374-9F29-DB487171571D}" type="parTrans" cxnId="{72A71CB8-E6A5-4864-9CD3-22DABEF29BCA}">
      <dgm:prSet/>
      <dgm:spPr/>
      <dgm:t>
        <a:bodyPr/>
        <a:lstStyle/>
        <a:p>
          <a:endParaRPr lang="en-US"/>
        </a:p>
      </dgm:t>
    </dgm:pt>
    <dgm:pt modelId="{7EFDA53B-0140-4E50-95F8-06470141B6F0}" type="sibTrans" cxnId="{72A71CB8-E6A5-4864-9CD3-22DABEF29BCA}">
      <dgm:prSet/>
      <dgm:spPr/>
      <dgm:t>
        <a:bodyPr/>
        <a:lstStyle/>
        <a:p>
          <a:endParaRPr lang="en-US"/>
        </a:p>
      </dgm:t>
    </dgm:pt>
    <dgm:pt modelId="{4054DCAD-9BB9-4C11-A292-3870A2D1CB7A}">
      <dgm:prSet/>
      <dgm:spPr/>
      <dgm:t>
        <a:bodyPr/>
        <a:lstStyle/>
        <a:p>
          <a:r>
            <a:rPr lang="fr-FR"/>
            <a:t>"Ce dispositif permet de mettre en œuvre d'autres formes de pédagogie et de relation avec les élèves."</a:t>
          </a:r>
          <a:endParaRPr lang="en-US"/>
        </a:p>
      </dgm:t>
    </dgm:pt>
    <dgm:pt modelId="{B65FDA9C-0D1A-4813-BCEB-5878B8DC7D23}" type="parTrans" cxnId="{D7125BF7-7450-4FC5-BC16-4F532B49AC9E}">
      <dgm:prSet/>
      <dgm:spPr/>
      <dgm:t>
        <a:bodyPr/>
        <a:lstStyle/>
        <a:p>
          <a:endParaRPr lang="en-US"/>
        </a:p>
      </dgm:t>
    </dgm:pt>
    <dgm:pt modelId="{F10F682E-9120-42C1-9CC6-C6920D711886}" type="sibTrans" cxnId="{D7125BF7-7450-4FC5-BC16-4F532B49AC9E}">
      <dgm:prSet/>
      <dgm:spPr/>
      <dgm:t>
        <a:bodyPr/>
        <a:lstStyle/>
        <a:p>
          <a:endParaRPr lang="en-US"/>
        </a:p>
      </dgm:t>
    </dgm:pt>
    <dgm:pt modelId="{5FE6DEDA-B266-44CD-B077-6D2D8A865521}" type="pres">
      <dgm:prSet presAssocID="{0CB4A203-02C2-408D-9DFE-11CBEA838196}" presName="hierChild1" presStyleCnt="0">
        <dgm:presLayoutVars>
          <dgm:chPref val="1"/>
          <dgm:dir/>
          <dgm:animOne val="branch"/>
          <dgm:animLvl val="lvl"/>
          <dgm:resizeHandles/>
        </dgm:presLayoutVars>
      </dgm:prSet>
      <dgm:spPr/>
    </dgm:pt>
    <dgm:pt modelId="{FD569416-C0BB-4FA3-921C-48A8FA31D741}" type="pres">
      <dgm:prSet presAssocID="{1299DBDA-3728-458A-BE29-FB897E24F052}" presName="hierRoot1" presStyleCnt="0"/>
      <dgm:spPr/>
    </dgm:pt>
    <dgm:pt modelId="{C305A30F-5120-4061-8515-794B275FE808}" type="pres">
      <dgm:prSet presAssocID="{1299DBDA-3728-458A-BE29-FB897E24F052}" presName="composite" presStyleCnt="0"/>
      <dgm:spPr/>
    </dgm:pt>
    <dgm:pt modelId="{02A67AA8-AA58-44F1-97E4-9754C014B8DB}" type="pres">
      <dgm:prSet presAssocID="{1299DBDA-3728-458A-BE29-FB897E24F052}" presName="background" presStyleLbl="node0" presStyleIdx="0" presStyleCnt="2"/>
      <dgm:spPr/>
    </dgm:pt>
    <dgm:pt modelId="{501C38EE-97B1-408C-958B-21ED0781514A}" type="pres">
      <dgm:prSet presAssocID="{1299DBDA-3728-458A-BE29-FB897E24F052}" presName="text" presStyleLbl="fgAcc0" presStyleIdx="0" presStyleCnt="2">
        <dgm:presLayoutVars>
          <dgm:chPref val="3"/>
        </dgm:presLayoutVars>
      </dgm:prSet>
      <dgm:spPr/>
    </dgm:pt>
    <dgm:pt modelId="{307FBEE4-54D6-4889-AD3A-B20AD6158B23}" type="pres">
      <dgm:prSet presAssocID="{1299DBDA-3728-458A-BE29-FB897E24F052}" presName="hierChild2" presStyleCnt="0"/>
      <dgm:spPr/>
    </dgm:pt>
    <dgm:pt modelId="{17BAA247-C105-402C-823E-FE5A160A0F4C}" type="pres">
      <dgm:prSet presAssocID="{4054DCAD-9BB9-4C11-A292-3870A2D1CB7A}" presName="hierRoot1" presStyleCnt="0"/>
      <dgm:spPr/>
    </dgm:pt>
    <dgm:pt modelId="{CF72DAE8-68E1-4A21-9025-03825805C820}" type="pres">
      <dgm:prSet presAssocID="{4054DCAD-9BB9-4C11-A292-3870A2D1CB7A}" presName="composite" presStyleCnt="0"/>
      <dgm:spPr/>
    </dgm:pt>
    <dgm:pt modelId="{A1582101-FCE4-49C5-9FD4-DCDF58B49601}" type="pres">
      <dgm:prSet presAssocID="{4054DCAD-9BB9-4C11-A292-3870A2D1CB7A}" presName="background" presStyleLbl="node0" presStyleIdx="1" presStyleCnt="2"/>
      <dgm:spPr/>
    </dgm:pt>
    <dgm:pt modelId="{D01ABEF4-E70B-4391-8D59-4D049A97915B}" type="pres">
      <dgm:prSet presAssocID="{4054DCAD-9BB9-4C11-A292-3870A2D1CB7A}" presName="text" presStyleLbl="fgAcc0" presStyleIdx="1" presStyleCnt="2">
        <dgm:presLayoutVars>
          <dgm:chPref val="3"/>
        </dgm:presLayoutVars>
      </dgm:prSet>
      <dgm:spPr/>
    </dgm:pt>
    <dgm:pt modelId="{06A64EBA-42FF-465C-8158-F1C0B4BDB9A8}" type="pres">
      <dgm:prSet presAssocID="{4054DCAD-9BB9-4C11-A292-3870A2D1CB7A}" presName="hierChild2" presStyleCnt="0"/>
      <dgm:spPr/>
    </dgm:pt>
  </dgm:ptLst>
  <dgm:cxnLst>
    <dgm:cxn modelId="{4D482C01-A49F-45AB-98C5-053B5098C097}" type="presOf" srcId="{4054DCAD-9BB9-4C11-A292-3870A2D1CB7A}" destId="{D01ABEF4-E70B-4391-8D59-4D049A97915B}" srcOrd="0" destOrd="0" presId="urn:microsoft.com/office/officeart/2005/8/layout/hierarchy1"/>
    <dgm:cxn modelId="{FF4B1C35-F74E-4C95-B28A-2C2C2A3715A0}" type="presOf" srcId="{0CB4A203-02C2-408D-9DFE-11CBEA838196}" destId="{5FE6DEDA-B266-44CD-B077-6D2D8A865521}" srcOrd="0" destOrd="0" presId="urn:microsoft.com/office/officeart/2005/8/layout/hierarchy1"/>
    <dgm:cxn modelId="{72A71CB8-E6A5-4864-9CD3-22DABEF29BCA}" srcId="{0CB4A203-02C2-408D-9DFE-11CBEA838196}" destId="{1299DBDA-3728-458A-BE29-FB897E24F052}" srcOrd="0" destOrd="0" parTransId="{99EBD91E-EC8F-4374-9F29-DB487171571D}" sibTransId="{7EFDA53B-0140-4E50-95F8-06470141B6F0}"/>
    <dgm:cxn modelId="{ABBCDABA-B070-4BF5-B638-583C5473FD1D}" type="presOf" srcId="{1299DBDA-3728-458A-BE29-FB897E24F052}" destId="{501C38EE-97B1-408C-958B-21ED0781514A}" srcOrd="0" destOrd="0" presId="urn:microsoft.com/office/officeart/2005/8/layout/hierarchy1"/>
    <dgm:cxn modelId="{D7125BF7-7450-4FC5-BC16-4F532B49AC9E}" srcId="{0CB4A203-02C2-408D-9DFE-11CBEA838196}" destId="{4054DCAD-9BB9-4C11-A292-3870A2D1CB7A}" srcOrd="1" destOrd="0" parTransId="{B65FDA9C-0D1A-4813-BCEB-5878B8DC7D23}" sibTransId="{F10F682E-9120-42C1-9CC6-C6920D711886}"/>
    <dgm:cxn modelId="{D6FC8774-3FB9-42EB-AE9C-761F775853E4}" type="presParOf" srcId="{5FE6DEDA-B266-44CD-B077-6D2D8A865521}" destId="{FD569416-C0BB-4FA3-921C-48A8FA31D741}" srcOrd="0" destOrd="0" presId="urn:microsoft.com/office/officeart/2005/8/layout/hierarchy1"/>
    <dgm:cxn modelId="{B9B0BC2B-413E-41E6-9B82-C198E0FD92CF}" type="presParOf" srcId="{FD569416-C0BB-4FA3-921C-48A8FA31D741}" destId="{C305A30F-5120-4061-8515-794B275FE808}" srcOrd="0" destOrd="0" presId="urn:microsoft.com/office/officeart/2005/8/layout/hierarchy1"/>
    <dgm:cxn modelId="{9F5A2CB5-8E5B-4C14-8548-7E8B540B0F98}" type="presParOf" srcId="{C305A30F-5120-4061-8515-794B275FE808}" destId="{02A67AA8-AA58-44F1-97E4-9754C014B8DB}" srcOrd="0" destOrd="0" presId="urn:microsoft.com/office/officeart/2005/8/layout/hierarchy1"/>
    <dgm:cxn modelId="{589F495A-40B9-437F-8E36-42ACA90F77BA}" type="presParOf" srcId="{C305A30F-5120-4061-8515-794B275FE808}" destId="{501C38EE-97B1-408C-958B-21ED0781514A}" srcOrd="1" destOrd="0" presId="urn:microsoft.com/office/officeart/2005/8/layout/hierarchy1"/>
    <dgm:cxn modelId="{3F73D5B4-7056-41D5-BBC8-788E986DFAFB}" type="presParOf" srcId="{FD569416-C0BB-4FA3-921C-48A8FA31D741}" destId="{307FBEE4-54D6-4889-AD3A-B20AD6158B23}" srcOrd="1" destOrd="0" presId="urn:microsoft.com/office/officeart/2005/8/layout/hierarchy1"/>
    <dgm:cxn modelId="{F14B2102-40C2-47E2-8D12-3AA573B263D0}" type="presParOf" srcId="{5FE6DEDA-B266-44CD-B077-6D2D8A865521}" destId="{17BAA247-C105-402C-823E-FE5A160A0F4C}" srcOrd="1" destOrd="0" presId="urn:microsoft.com/office/officeart/2005/8/layout/hierarchy1"/>
    <dgm:cxn modelId="{C58B4BEE-CF0A-4D50-BB3F-86252059C6DF}" type="presParOf" srcId="{17BAA247-C105-402C-823E-FE5A160A0F4C}" destId="{CF72DAE8-68E1-4A21-9025-03825805C820}" srcOrd="0" destOrd="0" presId="urn:microsoft.com/office/officeart/2005/8/layout/hierarchy1"/>
    <dgm:cxn modelId="{1D69EDAA-67BE-4263-9F61-52868249F250}" type="presParOf" srcId="{CF72DAE8-68E1-4A21-9025-03825805C820}" destId="{A1582101-FCE4-49C5-9FD4-DCDF58B49601}" srcOrd="0" destOrd="0" presId="urn:microsoft.com/office/officeart/2005/8/layout/hierarchy1"/>
    <dgm:cxn modelId="{869CF46C-63C0-4B62-A235-4F18DA79AFA6}" type="presParOf" srcId="{CF72DAE8-68E1-4A21-9025-03825805C820}" destId="{D01ABEF4-E70B-4391-8D59-4D049A97915B}" srcOrd="1" destOrd="0" presId="urn:microsoft.com/office/officeart/2005/8/layout/hierarchy1"/>
    <dgm:cxn modelId="{49DF751C-DED2-4F8E-B96A-5C364697630F}" type="presParOf" srcId="{17BAA247-C105-402C-823E-FE5A160A0F4C}" destId="{06A64EBA-42FF-465C-8158-F1C0B4BDB9A8}"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E5F7165-29F9-4099-920C-CD8349A31AA2}" type="doc">
      <dgm:prSet loTypeId="urn:microsoft.com/office/officeart/2018/5/layout/IconCircleLabelList" loCatId="icon" qsTypeId="urn:microsoft.com/office/officeart/2005/8/quickstyle/simple1" qsCatId="simple" csTypeId="urn:microsoft.com/office/officeart/2018/5/colors/Iconchunking_coloredtext_colorful2" csCatId="colorful" phldr="1"/>
      <dgm:spPr/>
      <dgm:t>
        <a:bodyPr/>
        <a:lstStyle/>
        <a:p>
          <a:endParaRPr lang="en-US"/>
        </a:p>
      </dgm:t>
    </dgm:pt>
    <dgm:pt modelId="{0641D00B-28E3-4362-B025-035566468FFB}">
      <dgm:prSet/>
      <dgm:spPr/>
      <dgm:t>
        <a:bodyPr/>
        <a:lstStyle/>
        <a:p>
          <a:pPr>
            <a:lnSpc>
              <a:spcPct val="100000"/>
            </a:lnSpc>
            <a:defRPr cap="all"/>
          </a:pPr>
          <a:r>
            <a:rPr lang="fr-FR" b="1" u="sng"/>
            <a:t>Avant le projet </a:t>
          </a:r>
          <a:r>
            <a:rPr lang="fr-FR"/>
            <a:t>:</a:t>
          </a:r>
          <a:endParaRPr lang="en-US"/>
        </a:p>
      </dgm:t>
    </dgm:pt>
    <dgm:pt modelId="{F6364AC2-E6B7-414F-BD37-C3583A2F2B2F}" type="parTrans" cxnId="{F48CBFD0-E555-4150-B586-7AB1D4159D03}">
      <dgm:prSet/>
      <dgm:spPr/>
      <dgm:t>
        <a:bodyPr/>
        <a:lstStyle/>
        <a:p>
          <a:endParaRPr lang="en-US"/>
        </a:p>
      </dgm:t>
    </dgm:pt>
    <dgm:pt modelId="{F324BED0-7E23-4366-B65F-FC28371F2942}" type="sibTrans" cxnId="{F48CBFD0-E555-4150-B586-7AB1D4159D03}">
      <dgm:prSet/>
      <dgm:spPr/>
      <dgm:t>
        <a:bodyPr/>
        <a:lstStyle/>
        <a:p>
          <a:endParaRPr lang="en-US"/>
        </a:p>
      </dgm:t>
    </dgm:pt>
    <dgm:pt modelId="{F59B9AD9-04F6-4D20-9B3F-9CEB5863F706}">
      <dgm:prSet/>
      <dgm:spPr/>
      <dgm:t>
        <a:bodyPr/>
        <a:lstStyle/>
        <a:p>
          <a:pPr>
            <a:lnSpc>
              <a:spcPct val="100000"/>
            </a:lnSpc>
            <a:defRPr cap="all"/>
          </a:pPr>
          <a:r>
            <a:rPr lang="fr-FR"/>
            <a:t>7% ne savent pas ce qu'est une entreprise, pour 93%, une entreprise est un lieu où l'on travaille</a:t>
          </a:r>
          <a:endParaRPr lang="en-US"/>
        </a:p>
      </dgm:t>
    </dgm:pt>
    <dgm:pt modelId="{C4601F9B-33B3-4856-BC3F-C5093954F193}" type="parTrans" cxnId="{2EC00D7B-9DD9-4E55-A69B-9E062E0E3FA8}">
      <dgm:prSet/>
      <dgm:spPr/>
      <dgm:t>
        <a:bodyPr/>
        <a:lstStyle/>
        <a:p>
          <a:endParaRPr lang="en-US"/>
        </a:p>
      </dgm:t>
    </dgm:pt>
    <dgm:pt modelId="{8998C70E-F1C8-41B3-AA16-6FF6EBF398E5}" type="sibTrans" cxnId="{2EC00D7B-9DD9-4E55-A69B-9E062E0E3FA8}">
      <dgm:prSet/>
      <dgm:spPr/>
      <dgm:t>
        <a:bodyPr/>
        <a:lstStyle/>
        <a:p>
          <a:endParaRPr lang="en-US"/>
        </a:p>
      </dgm:t>
    </dgm:pt>
    <dgm:pt modelId="{37698C33-9D01-4B6D-8D9E-EF42BE84FC78}">
      <dgm:prSet/>
      <dgm:spPr/>
      <dgm:t>
        <a:bodyPr/>
        <a:lstStyle/>
        <a:p>
          <a:pPr>
            <a:lnSpc>
              <a:spcPct val="100000"/>
            </a:lnSpc>
            <a:defRPr cap="all"/>
          </a:pPr>
          <a:r>
            <a:rPr lang="fr-FR"/>
            <a:t>8% définissent l'entreprise comme un groupe de personnes qui s'organise</a:t>
          </a:r>
          <a:endParaRPr lang="en-US"/>
        </a:p>
      </dgm:t>
    </dgm:pt>
    <dgm:pt modelId="{F94CC93F-25FA-4E74-86ED-94CC42E873D1}" type="parTrans" cxnId="{337F4827-5011-4FCB-BD92-EEC77F655ACA}">
      <dgm:prSet/>
      <dgm:spPr/>
      <dgm:t>
        <a:bodyPr/>
        <a:lstStyle/>
        <a:p>
          <a:endParaRPr lang="en-US"/>
        </a:p>
      </dgm:t>
    </dgm:pt>
    <dgm:pt modelId="{DDEEC9ED-D65B-4A03-8C3A-CA479437F022}" type="sibTrans" cxnId="{337F4827-5011-4FCB-BD92-EEC77F655ACA}">
      <dgm:prSet/>
      <dgm:spPr/>
      <dgm:t>
        <a:bodyPr/>
        <a:lstStyle/>
        <a:p>
          <a:endParaRPr lang="en-US"/>
        </a:p>
      </dgm:t>
    </dgm:pt>
    <dgm:pt modelId="{4D9FF398-BBBE-47D1-AAFE-3CCD6568A549}">
      <dgm:prSet/>
      <dgm:spPr/>
      <dgm:t>
        <a:bodyPr/>
        <a:lstStyle/>
        <a:p>
          <a:pPr>
            <a:lnSpc>
              <a:spcPct val="100000"/>
            </a:lnSpc>
            <a:defRPr cap="all"/>
          </a:pPr>
          <a:r>
            <a:rPr lang="fr-FR"/>
            <a:t>27% ont déjà visité une entreprise</a:t>
          </a:r>
          <a:endParaRPr lang="en-US"/>
        </a:p>
      </dgm:t>
    </dgm:pt>
    <dgm:pt modelId="{D47FF67A-C6A3-4840-8342-7F76156E2E61}" type="parTrans" cxnId="{C590F4E5-18DE-4A53-ADF6-372422086652}">
      <dgm:prSet/>
      <dgm:spPr/>
      <dgm:t>
        <a:bodyPr/>
        <a:lstStyle/>
        <a:p>
          <a:endParaRPr lang="en-US"/>
        </a:p>
      </dgm:t>
    </dgm:pt>
    <dgm:pt modelId="{F1679826-819B-4E77-B64D-8290B9857FA5}" type="sibTrans" cxnId="{C590F4E5-18DE-4A53-ADF6-372422086652}">
      <dgm:prSet/>
      <dgm:spPr/>
      <dgm:t>
        <a:bodyPr/>
        <a:lstStyle/>
        <a:p>
          <a:endParaRPr lang="en-US"/>
        </a:p>
      </dgm:t>
    </dgm:pt>
    <dgm:pt modelId="{2F266D7E-E49F-466E-9483-B1112DE7B7D2}">
      <dgm:prSet/>
      <dgm:spPr/>
      <dgm:t>
        <a:bodyPr/>
        <a:lstStyle/>
        <a:p>
          <a:pPr>
            <a:lnSpc>
              <a:spcPct val="100000"/>
            </a:lnSpc>
            <a:defRPr cap="all"/>
          </a:pPr>
          <a:r>
            <a:rPr lang="fr-FR"/>
            <a:t>36% ont déjà fait un stage dans une entreprise proche de chez eux</a:t>
          </a:r>
          <a:endParaRPr lang="en-US"/>
        </a:p>
      </dgm:t>
    </dgm:pt>
    <dgm:pt modelId="{999F8AC2-3980-4674-9BAB-6C2157346CFE}" type="parTrans" cxnId="{0761AD6B-1EEC-49BE-8AC6-6ECFBABE653E}">
      <dgm:prSet/>
      <dgm:spPr/>
      <dgm:t>
        <a:bodyPr/>
        <a:lstStyle/>
        <a:p>
          <a:endParaRPr lang="en-US"/>
        </a:p>
      </dgm:t>
    </dgm:pt>
    <dgm:pt modelId="{2B286186-CC09-43A0-8022-488C051C93E7}" type="sibTrans" cxnId="{0761AD6B-1EEC-49BE-8AC6-6ECFBABE653E}">
      <dgm:prSet/>
      <dgm:spPr/>
      <dgm:t>
        <a:bodyPr/>
        <a:lstStyle/>
        <a:p>
          <a:endParaRPr lang="en-US"/>
        </a:p>
      </dgm:t>
    </dgm:pt>
    <dgm:pt modelId="{282D3E11-3EE3-4DC4-A4A7-588EDD5FEFB2}">
      <dgm:prSet/>
      <dgm:spPr/>
      <dgm:t>
        <a:bodyPr/>
        <a:lstStyle/>
        <a:p>
          <a:pPr>
            <a:lnSpc>
              <a:spcPct val="100000"/>
            </a:lnSpc>
            <a:defRPr cap="all"/>
          </a:pPr>
          <a:r>
            <a:rPr lang="fr-FR" b="1" u="sng"/>
            <a:t>Après le projet </a:t>
          </a:r>
          <a:r>
            <a:rPr lang="fr-FR"/>
            <a:t>:</a:t>
          </a:r>
          <a:endParaRPr lang="en-US"/>
        </a:p>
      </dgm:t>
    </dgm:pt>
    <dgm:pt modelId="{DBAD8FF6-0ECB-44A8-B45E-8EA9400F5A4C}" type="parTrans" cxnId="{41FCBD9C-1C53-42E0-B52D-956EA8C19AD3}">
      <dgm:prSet/>
      <dgm:spPr/>
      <dgm:t>
        <a:bodyPr/>
        <a:lstStyle/>
        <a:p>
          <a:endParaRPr lang="en-US"/>
        </a:p>
      </dgm:t>
    </dgm:pt>
    <dgm:pt modelId="{41F3B735-1394-4B38-ABFD-8C20E6848FB5}" type="sibTrans" cxnId="{41FCBD9C-1C53-42E0-B52D-956EA8C19AD3}">
      <dgm:prSet/>
      <dgm:spPr/>
      <dgm:t>
        <a:bodyPr/>
        <a:lstStyle/>
        <a:p>
          <a:endParaRPr lang="en-US"/>
        </a:p>
      </dgm:t>
    </dgm:pt>
    <dgm:pt modelId="{050551EB-B6D8-4E9C-8A2D-76F0B5AE58A0}">
      <dgm:prSet/>
      <dgm:spPr/>
      <dgm:t>
        <a:bodyPr/>
        <a:lstStyle/>
        <a:p>
          <a:pPr>
            <a:lnSpc>
              <a:spcPct val="100000"/>
            </a:lnSpc>
            <a:defRPr cap="all"/>
          </a:pPr>
          <a:r>
            <a:rPr lang="fr-FR"/>
            <a:t>57% ont découvert de nouvelles entreprises de l'ESS autour d'eux ou ont rencontré des professionnels de l'ESS</a:t>
          </a:r>
          <a:endParaRPr lang="en-US"/>
        </a:p>
      </dgm:t>
    </dgm:pt>
    <dgm:pt modelId="{0001EF23-A2DC-4575-9C4C-4868051F5FD3}" type="parTrans" cxnId="{731E2DEA-802F-4098-8156-F56C22082D22}">
      <dgm:prSet/>
      <dgm:spPr/>
      <dgm:t>
        <a:bodyPr/>
        <a:lstStyle/>
        <a:p>
          <a:endParaRPr lang="en-US"/>
        </a:p>
      </dgm:t>
    </dgm:pt>
    <dgm:pt modelId="{E33E865F-3E3D-43BE-B862-4FF16B10107B}" type="sibTrans" cxnId="{731E2DEA-802F-4098-8156-F56C22082D22}">
      <dgm:prSet/>
      <dgm:spPr/>
      <dgm:t>
        <a:bodyPr/>
        <a:lstStyle/>
        <a:p>
          <a:endParaRPr lang="en-US"/>
        </a:p>
      </dgm:t>
    </dgm:pt>
    <dgm:pt modelId="{4D005540-DC47-452E-82B2-DD5DC5810679}" type="pres">
      <dgm:prSet presAssocID="{4E5F7165-29F9-4099-920C-CD8349A31AA2}" presName="root" presStyleCnt="0">
        <dgm:presLayoutVars>
          <dgm:dir/>
          <dgm:resizeHandles val="exact"/>
        </dgm:presLayoutVars>
      </dgm:prSet>
      <dgm:spPr/>
    </dgm:pt>
    <dgm:pt modelId="{C4639BB3-4793-458B-BACA-9375C3077000}" type="pres">
      <dgm:prSet presAssocID="{0641D00B-28E3-4362-B025-035566468FFB}" presName="compNode" presStyleCnt="0"/>
      <dgm:spPr/>
    </dgm:pt>
    <dgm:pt modelId="{F0CB1B05-DB6A-49DD-A40E-D633ABDC9153}" type="pres">
      <dgm:prSet presAssocID="{0641D00B-28E3-4362-B025-035566468FFB}" presName="iconBgRect" presStyleLbl="bgShp" presStyleIdx="0" presStyleCnt="7"/>
      <dgm:spPr/>
    </dgm:pt>
    <dgm:pt modelId="{B1EA4B5C-B27E-4D92-9B34-3DC174890F78}" type="pres">
      <dgm:prSet presAssocID="{0641D00B-28E3-4362-B025-035566468FF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ocument"/>
        </a:ext>
      </dgm:extLst>
    </dgm:pt>
    <dgm:pt modelId="{DD8AD6AE-3C60-4F4C-AC9A-7FAA51C1968C}" type="pres">
      <dgm:prSet presAssocID="{0641D00B-28E3-4362-B025-035566468FFB}" presName="spaceRect" presStyleCnt="0"/>
      <dgm:spPr/>
    </dgm:pt>
    <dgm:pt modelId="{EE75CFB5-5F48-4F22-AE1E-711CABEB8384}" type="pres">
      <dgm:prSet presAssocID="{0641D00B-28E3-4362-B025-035566468FFB}" presName="textRect" presStyleLbl="revTx" presStyleIdx="0" presStyleCnt="7">
        <dgm:presLayoutVars>
          <dgm:chMax val="1"/>
          <dgm:chPref val="1"/>
        </dgm:presLayoutVars>
      </dgm:prSet>
      <dgm:spPr/>
    </dgm:pt>
    <dgm:pt modelId="{14BE723C-4959-4807-95F1-484AFE38C65D}" type="pres">
      <dgm:prSet presAssocID="{F324BED0-7E23-4366-B65F-FC28371F2942}" presName="sibTrans" presStyleCnt="0"/>
      <dgm:spPr/>
    </dgm:pt>
    <dgm:pt modelId="{26CC0F4C-6222-49DE-9AA1-EAFD4308A206}" type="pres">
      <dgm:prSet presAssocID="{F59B9AD9-04F6-4D20-9B3F-9CEB5863F706}" presName="compNode" presStyleCnt="0"/>
      <dgm:spPr/>
    </dgm:pt>
    <dgm:pt modelId="{2A415FC4-DE91-4AD5-9B1B-7DFEA1A4B258}" type="pres">
      <dgm:prSet presAssocID="{F59B9AD9-04F6-4D20-9B3F-9CEB5863F706}" presName="iconBgRect" presStyleLbl="bgShp" presStyleIdx="1" presStyleCnt="7"/>
      <dgm:spPr/>
    </dgm:pt>
    <dgm:pt modelId="{D6ABF3DD-4449-4512-A1EB-EA8F73379568}" type="pres">
      <dgm:prSet presAssocID="{F59B9AD9-04F6-4D20-9B3F-9CEB5863F706}"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of People"/>
        </a:ext>
      </dgm:extLst>
    </dgm:pt>
    <dgm:pt modelId="{6DC2C02F-510D-4C6D-8E55-F56FFD20AA9A}" type="pres">
      <dgm:prSet presAssocID="{F59B9AD9-04F6-4D20-9B3F-9CEB5863F706}" presName="spaceRect" presStyleCnt="0"/>
      <dgm:spPr/>
    </dgm:pt>
    <dgm:pt modelId="{4D63080D-8742-417E-B500-3753695784B8}" type="pres">
      <dgm:prSet presAssocID="{F59B9AD9-04F6-4D20-9B3F-9CEB5863F706}" presName="textRect" presStyleLbl="revTx" presStyleIdx="1" presStyleCnt="7">
        <dgm:presLayoutVars>
          <dgm:chMax val="1"/>
          <dgm:chPref val="1"/>
        </dgm:presLayoutVars>
      </dgm:prSet>
      <dgm:spPr/>
    </dgm:pt>
    <dgm:pt modelId="{199DDC8D-2F1F-475B-8448-D938FAEF3C41}" type="pres">
      <dgm:prSet presAssocID="{8998C70E-F1C8-41B3-AA16-6FF6EBF398E5}" presName="sibTrans" presStyleCnt="0"/>
      <dgm:spPr/>
    </dgm:pt>
    <dgm:pt modelId="{DCF6724D-5AEB-42DC-AFF8-C5CB8C77A0B3}" type="pres">
      <dgm:prSet presAssocID="{37698C33-9D01-4B6D-8D9E-EF42BE84FC78}" presName="compNode" presStyleCnt="0"/>
      <dgm:spPr/>
    </dgm:pt>
    <dgm:pt modelId="{39EC3A32-A0E4-4857-963D-7EB8F716C6A3}" type="pres">
      <dgm:prSet presAssocID="{37698C33-9D01-4B6D-8D9E-EF42BE84FC78}" presName="iconBgRect" presStyleLbl="bgShp" presStyleIdx="2" presStyleCnt="7"/>
      <dgm:spPr/>
    </dgm:pt>
    <dgm:pt modelId="{BDABD11D-B9A9-47AA-808E-A249A2E5FAF1}" type="pres">
      <dgm:prSet presAssocID="{37698C33-9D01-4B6D-8D9E-EF42BE84FC78}"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e"/>
        </a:ext>
      </dgm:extLst>
    </dgm:pt>
    <dgm:pt modelId="{B2036806-539E-468E-92DE-F926F4475F51}" type="pres">
      <dgm:prSet presAssocID="{37698C33-9D01-4B6D-8D9E-EF42BE84FC78}" presName="spaceRect" presStyleCnt="0"/>
      <dgm:spPr/>
    </dgm:pt>
    <dgm:pt modelId="{B3B384F1-4CE3-494E-AE88-477CCBC00D02}" type="pres">
      <dgm:prSet presAssocID="{37698C33-9D01-4B6D-8D9E-EF42BE84FC78}" presName="textRect" presStyleLbl="revTx" presStyleIdx="2" presStyleCnt="7">
        <dgm:presLayoutVars>
          <dgm:chMax val="1"/>
          <dgm:chPref val="1"/>
        </dgm:presLayoutVars>
      </dgm:prSet>
      <dgm:spPr/>
    </dgm:pt>
    <dgm:pt modelId="{D6B63CC8-9538-4BA7-BFBF-D26C988E296A}" type="pres">
      <dgm:prSet presAssocID="{DDEEC9ED-D65B-4A03-8C3A-CA479437F022}" presName="sibTrans" presStyleCnt="0"/>
      <dgm:spPr/>
    </dgm:pt>
    <dgm:pt modelId="{C6A25F54-5F3A-4E89-B508-C656DDE0FCCE}" type="pres">
      <dgm:prSet presAssocID="{4D9FF398-BBBE-47D1-AAFE-3CCD6568A549}" presName="compNode" presStyleCnt="0"/>
      <dgm:spPr/>
    </dgm:pt>
    <dgm:pt modelId="{78F75E5F-F766-484C-9C08-15885DBD5512}" type="pres">
      <dgm:prSet presAssocID="{4D9FF398-BBBE-47D1-AAFE-3CCD6568A549}" presName="iconBgRect" presStyleLbl="bgShp" presStyleIdx="3" presStyleCnt="7"/>
      <dgm:spPr/>
    </dgm:pt>
    <dgm:pt modelId="{A2C29963-982F-4811-996A-F2843DAD6E65}" type="pres">
      <dgm:prSet presAssocID="{4D9FF398-BBBE-47D1-AAFE-3CCD6568A549}"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âtiment"/>
        </a:ext>
      </dgm:extLst>
    </dgm:pt>
    <dgm:pt modelId="{A1AD98EE-1207-44F0-90FE-CE9201382177}" type="pres">
      <dgm:prSet presAssocID="{4D9FF398-BBBE-47D1-AAFE-3CCD6568A549}" presName="spaceRect" presStyleCnt="0"/>
      <dgm:spPr/>
    </dgm:pt>
    <dgm:pt modelId="{90B14F56-148C-4C45-806C-09D1E5E36A48}" type="pres">
      <dgm:prSet presAssocID="{4D9FF398-BBBE-47D1-AAFE-3CCD6568A549}" presName="textRect" presStyleLbl="revTx" presStyleIdx="3" presStyleCnt="7">
        <dgm:presLayoutVars>
          <dgm:chMax val="1"/>
          <dgm:chPref val="1"/>
        </dgm:presLayoutVars>
      </dgm:prSet>
      <dgm:spPr/>
    </dgm:pt>
    <dgm:pt modelId="{1E23BD12-6BA5-4C5B-9C95-5D976F1CD7EC}" type="pres">
      <dgm:prSet presAssocID="{F1679826-819B-4E77-B64D-8290B9857FA5}" presName="sibTrans" presStyleCnt="0"/>
      <dgm:spPr/>
    </dgm:pt>
    <dgm:pt modelId="{9A9E46F9-8B7C-40C3-B2F3-B9C4EC2A430C}" type="pres">
      <dgm:prSet presAssocID="{2F266D7E-E49F-466E-9483-B1112DE7B7D2}" presName="compNode" presStyleCnt="0"/>
      <dgm:spPr/>
    </dgm:pt>
    <dgm:pt modelId="{F588F133-5942-49E4-A94F-CE78D28135D8}" type="pres">
      <dgm:prSet presAssocID="{2F266D7E-E49F-466E-9483-B1112DE7B7D2}" presName="iconBgRect" presStyleLbl="bgShp" presStyleIdx="4" presStyleCnt="7"/>
      <dgm:spPr/>
    </dgm:pt>
    <dgm:pt modelId="{2A57E7B7-C24E-43A1-9E0A-5BAE197F6AAC}" type="pres">
      <dgm:prSet presAssocID="{2F266D7E-E49F-466E-9483-B1112DE7B7D2}"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Repère"/>
        </a:ext>
      </dgm:extLst>
    </dgm:pt>
    <dgm:pt modelId="{0D70BEF8-59EF-428B-996C-665B0366C201}" type="pres">
      <dgm:prSet presAssocID="{2F266D7E-E49F-466E-9483-B1112DE7B7D2}" presName="spaceRect" presStyleCnt="0"/>
      <dgm:spPr/>
    </dgm:pt>
    <dgm:pt modelId="{69F670C0-7E16-40D1-92F5-C161AE9353A6}" type="pres">
      <dgm:prSet presAssocID="{2F266D7E-E49F-466E-9483-B1112DE7B7D2}" presName="textRect" presStyleLbl="revTx" presStyleIdx="4" presStyleCnt="7">
        <dgm:presLayoutVars>
          <dgm:chMax val="1"/>
          <dgm:chPref val="1"/>
        </dgm:presLayoutVars>
      </dgm:prSet>
      <dgm:spPr/>
    </dgm:pt>
    <dgm:pt modelId="{C56A7530-09C3-4DF1-B409-337CC18A098B}" type="pres">
      <dgm:prSet presAssocID="{2B286186-CC09-43A0-8022-488C051C93E7}" presName="sibTrans" presStyleCnt="0"/>
      <dgm:spPr/>
    </dgm:pt>
    <dgm:pt modelId="{451F1DC9-4F4C-439E-96BF-A355E82C1236}" type="pres">
      <dgm:prSet presAssocID="{282D3E11-3EE3-4DC4-A4A7-588EDD5FEFB2}" presName="compNode" presStyleCnt="0"/>
      <dgm:spPr/>
    </dgm:pt>
    <dgm:pt modelId="{C1D4142E-1979-459D-A7B9-78382A2AFBD0}" type="pres">
      <dgm:prSet presAssocID="{282D3E11-3EE3-4DC4-A4A7-588EDD5FEFB2}" presName="iconBgRect" presStyleLbl="bgShp" presStyleIdx="5" presStyleCnt="7"/>
      <dgm:spPr/>
    </dgm:pt>
    <dgm:pt modelId="{9BF938DA-0ACB-4AF9-9BDC-6053786E1B7C}" type="pres">
      <dgm:prSet presAssocID="{282D3E11-3EE3-4DC4-A4A7-588EDD5FEFB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Poignée de main"/>
        </a:ext>
      </dgm:extLst>
    </dgm:pt>
    <dgm:pt modelId="{D063B4F6-5A03-4406-A5E5-3DAD090E94E5}" type="pres">
      <dgm:prSet presAssocID="{282D3E11-3EE3-4DC4-A4A7-588EDD5FEFB2}" presName="spaceRect" presStyleCnt="0"/>
      <dgm:spPr/>
    </dgm:pt>
    <dgm:pt modelId="{49EDB61A-383E-4C26-9FCA-2443F7EDFC23}" type="pres">
      <dgm:prSet presAssocID="{282D3E11-3EE3-4DC4-A4A7-588EDD5FEFB2}" presName="textRect" presStyleLbl="revTx" presStyleIdx="5" presStyleCnt="7">
        <dgm:presLayoutVars>
          <dgm:chMax val="1"/>
          <dgm:chPref val="1"/>
        </dgm:presLayoutVars>
      </dgm:prSet>
      <dgm:spPr/>
    </dgm:pt>
    <dgm:pt modelId="{281258F5-C3DD-40F4-B2A4-27257E7FF02E}" type="pres">
      <dgm:prSet presAssocID="{41F3B735-1394-4B38-ABFD-8C20E6848FB5}" presName="sibTrans" presStyleCnt="0"/>
      <dgm:spPr/>
    </dgm:pt>
    <dgm:pt modelId="{5FC1D5A2-B909-4F4C-BE17-268721624516}" type="pres">
      <dgm:prSet presAssocID="{050551EB-B6D8-4E9C-8A2D-76F0B5AE58A0}" presName="compNode" presStyleCnt="0"/>
      <dgm:spPr/>
    </dgm:pt>
    <dgm:pt modelId="{B81E174F-62A5-4AA6-90C6-F05B6D386715}" type="pres">
      <dgm:prSet presAssocID="{050551EB-B6D8-4E9C-8A2D-76F0B5AE58A0}" presName="iconBgRect" presStyleLbl="bgShp" presStyleIdx="6" presStyleCnt="7"/>
      <dgm:spPr/>
    </dgm:pt>
    <dgm:pt modelId="{3D5125C0-3158-4182-9F10-84491C0909C5}" type="pres">
      <dgm:prSet presAssocID="{050551EB-B6D8-4E9C-8A2D-76F0B5AE58A0}"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a:noFill/>
        </a:ln>
      </dgm:spPr>
      <dgm:extLst>
        <a:ext uri="{E40237B7-FDA0-4F09-8148-C483321AD2D9}">
          <dgm14:cNvPr xmlns:dgm14="http://schemas.microsoft.com/office/drawing/2010/diagram" id="0" name="" descr="Office Worker"/>
        </a:ext>
      </dgm:extLst>
    </dgm:pt>
    <dgm:pt modelId="{96CB252A-FD00-450A-BACC-9B1C75F30FD9}" type="pres">
      <dgm:prSet presAssocID="{050551EB-B6D8-4E9C-8A2D-76F0B5AE58A0}" presName="spaceRect" presStyleCnt="0"/>
      <dgm:spPr/>
    </dgm:pt>
    <dgm:pt modelId="{B6AE2914-2E80-451C-8138-7A3A8057295C}" type="pres">
      <dgm:prSet presAssocID="{050551EB-B6D8-4E9C-8A2D-76F0B5AE58A0}" presName="textRect" presStyleLbl="revTx" presStyleIdx="6" presStyleCnt="7">
        <dgm:presLayoutVars>
          <dgm:chMax val="1"/>
          <dgm:chPref val="1"/>
        </dgm:presLayoutVars>
      </dgm:prSet>
      <dgm:spPr/>
    </dgm:pt>
  </dgm:ptLst>
  <dgm:cxnLst>
    <dgm:cxn modelId="{8C16FE21-7C83-4DEE-AD10-59092867A18E}" type="presOf" srcId="{050551EB-B6D8-4E9C-8A2D-76F0B5AE58A0}" destId="{B6AE2914-2E80-451C-8138-7A3A8057295C}" srcOrd="0" destOrd="0" presId="urn:microsoft.com/office/officeart/2018/5/layout/IconCircleLabelList"/>
    <dgm:cxn modelId="{337F4827-5011-4FCB-BD92-EEC77F655ACA}" srcId="{4E5F7165-29F9-4099-920C-CD8349A31AA2}" destId="{37698C33-9D01-4B6D-8D9E-EF42BE84FC78}" srcOrd="2" destOrd="0" parTransId="{F94CC93F-25FA-4E74-86ED-94CC42E873D1}" sibTransId="{DDEEC9ED-D65B-4A03-8C3A-CA479437F022}"/>
    <dgm:cxn modelId="{07176535-F498-4A0B-82D1-73E078C8187F}" type="presOf" srcId="{282D3E11-3EE3-4DC4-A4A7-588EDD5FEFB2}" destId="{49EDB61A-383E-4C26-9FCA-2443F7EDFC23}" srcOrd="0" destOrd="0" presId="urn:microsoft.com/office/officeart/2018/5/layout/IconCircleLabelList"/>
    <dgm:cxn modelId="{4CA6375B-362B-43D1-8ED5-FFC12DE3F8AA}" type="presOf" srcId="{F59B9AD9-04F6-4D20-9B3F-9CEB5863F706}" destId="{4D63080D-8742-417E-B500-3753695784B8}" srcOrd="0" destOrd="0" presId="urn:microsoft.com/office/officeart/2018/5/layout/IconCircleLabelList"/>
    <dgm:cxn modelId="{BB75B45B-2F97-4451-987D-3F46628BDF00}" type="presOf" srcId="{4E5F7165-29F9-4099-920C-CD8349A31AA2}" destId="{4D005540-DC47-452E-82B2-DD5DC5810679}" srcOrd="0" destOrd="0" presId="urn:microsoft.com/office/officeart/2018/5/layout/IconCircleLabelList"/>
    <dgm:cxn modelId="{9EA10F5D-17AD-47F8-9647-3413CCDE8610}" type="presOf" srcId="{4D9FF398-BBBE-47D1-AAFE-3CCD6568A549}" destId="{90B14F56-148C-4C45-806C-09D1E5E36A48}" srcOrd="0" destOrd="0" presId="urn:microsoft.com/office/officeart/2018/5/layout/IconCircleLabelList"/>
    <dgm:cxn modelId="{6DEC5B5D-17E7-4BC3-B404-180018236EEC}" type="presOf" srcId="{2F266D7E-E49F-466E-9483-B1112DE7B7D2}" destId="{69F670C0-7E16-40D1-92F5-C161AE9353A6}" srcOrd="0" destOrd="0" presId="urn:microsoft.com/office/officeart/2018/5/layout/IconCircleLabelList"/>
    <dgm:cxn modelId="{0761AD6B-1EEC-49BE-8AC6-6ECFBABE653E}" srcId="{4E5F7165-29F9-4099-920C-CD8349A31AA2}" destId="{2F266D7E-E49F-466E-9483-B1112DE7B7D2}" srcOrd="4" destOrd="0" parTransId="{999F8AC2-3980-4674-9BAB-6C2157346CFE}" sibTransId="{2B286186-CC09-43A0-8022-488C051C93E7}"/>
    <dgm:cxn modelId="{2EC00D7B-9DD9-4E55-A69B-9E062E0E3FA8}" srcId="{4E5F7165-29F9-4099-920C-CD8349A31AA2}" destId="{F59B9AD9-04F6-4D20-9B3F-9CEB5863F706}" srcOrd="1" destOrd="0" parTransId="{C4601F9B-33B3-4856-BC3F-C5093954F193}" sibTransId="{8998C70E-F1C8-41B3-AA16-6FF6EBF398E5}"/>
    <dgm:cxn modelId="{53C4F093-BBDC-41EA-BAED-949552701601}" type="presOf" srcId="{37698C33-9D01-4B6D-8D9E-EF42BE84FC78}" destId="{B3B384F1-4CE3-494E-AE88-477CCBC00D02}" srcOrd="0" destOrd="0" presId="urn:microsoft.com/office/officeart/2018/5/layout/IconCircleLabelList"/>
    <dgm:cxn modelId="{41FCBD9C-1C53-42E0-B52D-956EA8C19AD3}" srcId="{4E5F7165-29F9-4099-920C-CD8349A31AA2}" destId="{282D3E11-3EE3-4DC4-A4A7-588EDD5FEFB2}" srcOrd="5" destOrd="0" parTransId="{DBAD8FF6-0ECB-44A8-B45E-8EA9400F5A4C}" sibTransId="{41F3B735-1394-4B38-ABFD-8C20E6848FB5}"/>
    <dgm:cxn modelId="{C206979D-6683-4D4C-B0CB-B3EB71E14715}" type="presOf" srcId="{0641D00B-28E3-4362-B025-035566468FFB}" destId="{EE75CFB5-5F48-4F22-AE1E-711CABEB8384}" srcOrd="0" destOrd="0" presId="urn:microsoft.com/office/officeart/2018/5/layout/IconCircleLabelList"/>
    <dgm:cxn modelId="{F48CBFD0-E555-4150-B586-7AB1D4159D03}" srcId="{4E5F7165-29F9-4099-920C-CD8349A31AA2}" destId="{0641D00B-28E3-4362-B025-035566468FFB}" srcOrd="0" destOrd="0" parTransId="{F6364AC2-E6B7-414F-BD37-C3583A2F2B2F}" sibTransId="{F324BED0-7E23-4366-B65F-FC28371F2942}"/>
    <dgm:cxn modelId="{C590F4E5-18DE-4A53-ADF6-372422086652}" srcId="{4E5F7165-29F9-4099-920C-CD8349A31AA2}" destId="{4D9FF398-BBBE-47D1-AAFE-3CCD6568A549}" srcOrd="3" destOrd="0" parTransId="{D47FF67A-C6A3-4840-8342-7F76156E2E61}" sibTransId="{F1679826-819B-4E77-B64D-8290B9857FA5}"/>
    <dgm:cxn modelId="{731E2DEA-802F-4098-8156-F56C22082D22}" srcId="{4E5F7165-29F9-4099-920C-CD8349A31AA2}" destId="{050551EB-B6D8-4E9C-8A2D-76F0B5AE58A0}" srcOrd="6" destOrd="0" parTransId="{0001EF23-A2DC-4575-9C4C-4868051F5FD3}" sibTransId="{E33E865F-3E3D-43BE-B862-4FF16B10107B}"/>
    <dgm:cxn modelId="{C4A82F88-7C98-43B0-B63D-B0494862ED41}" type="presParOf" srcId="{4D005540-DC47-452E-82B2-DD5DC5810679}" destId="{C4639BB3-4793-458B-BACA-9375C3077000}" srcOrd="0" destOrd="0" presId="urn:microsoft.com/office/officeart/2018/5/layout/IconCircleLabelList"/>
    <dgm:cxn modelId="{7636DC25-B496-4247-B0E3-5BBBA531FBE4}" type="presParOf" srcId="{C4639BB3-4793-458B-BACA-9375C3077000}" destId="{F0CB1B05-DB6A-49DD-A40E-D633ABDC9153}" srcOrd="0" destOrd="0" presId="urn:microsoft.com/office/officeart/2018/5/layout/IconCircleLabelList"/>
    <dgm:cxn modelId="{E1E7153E-D0AD-4729-860E-750EA9CEECB2}" type="presParOf" srcId="{C4639BB3-4793-458B-BACA-9375C3077000}" destId="{B1EA4B5C-B27E-4D92-9B34-3DC174890F78}" srcOrd="1" destOrd="0" presId="urn:microsoft.com/office/officeart/2018/5/layout/IconCircleLabelList"/>
    <dgm:cxn modelId="{E3F1350C-47E7-4DC2-AAEF-2BE119A50493}" type="presParOf" srcId="{C4639BB3-4793-458B-BACA-9375C3077000}" destId="{DD8AD6AE-3C60-4F4C-AC9A-7FAA51C1968C}" srcOrd="2" destOrd="0" presId="urn:microsoft.com/office/officeart/2018/5/layout/IconCircleLabelList"/>
    <dgm:cxn modelId="{945710EA-D938-45CC-81B5-2B2A4D505648}" type="presParOf" srcId="{C4639BB3-4793-458B-BACA-9375C3077000}" destId="{EE75CFB5-5F48-4F22-AE1E-711CABEB8384}" srcOrd="3" destOrd="0" presId="urn:microsoft.com/office/officeart/2018/5/layout/IconCircleLabelList"/>
    <dgm:cxn modelId="{725B33B4-C3FD-4870-8E59-0185389326DE}" type="presParOf" srcId="{4D005540-DC47-452E-82B2-DD5DC5810679}" destId="{14BE723C-4959-4807-95F1-484AFE38C65D}" srcOrd="1" destOrd="0" presId="urn:microsoft.com/office/officeart/2018/5/layout/IconCircleLabelList"/>
    <dgm:cxn modelId="{1E9DFFE1-CA85-413D-BCF2-839E2017D30D}" type="presParOf" srcId="{4D005540-DC47-452E-82B2-DD5DC5810679}" destId="{26CC0F4C-6222-49DE-9AA1-EAFD4308A206}" srcOrd="2" destOrd="0" presId="urn:microsoft.com/office/officeart/2018/5/layout/IconCircleLabelList"/>
    <dgm:cxn modelId="{11DFC59D-BB78-41AD-ABAF-E53C51D53596}" type="presParOf" srcId="{26CC0F4C-6222-49DE-9AA1-EAFD4308A206}" destId="{2A415FC4-DE91-4AD5-9B1B-7DFEA1A4B258}" srcOrd="0" destOrd="0" presId="urn:microsoft.com/office/officeart/2018/5/layout/IconCircleLabelList"/>
    <dgm:cxn modelId="{4268A608-E2CE-4BF0-92EB-C15B2579D465}" type="presParOf" srcId="{26CC0F4C-6222-49DE-9AA1-EAFD4308A206}" destId="{D6ABF3DD-4449-4512-A1EB-EA8F73379568}" srcOrd="1" destOrd="0" presId="urn:microsoft.com/office/officeart/2018/5/layout/IconCircleLabelList"/>
    <dgm:cxn modelId="{EB0538DD-1F58-455B-9361-0F1A362381D2}" type="presParOf" srcId="{26CC0F4C-6222-49DE-9AA1-EAFD4308A206}" destId="{6DC2C02F-510D-4C6D-8E55-F56FFD20AA9A}" srcOrd="2" destOrd="0" presId="urn:microsoft.com/office/officeart/2018/5/layout/IconCircleLabelList"/>
    <dgm:cxn modelId="{6D68989C-ADCE-4B92-A3A3-6607E4A72872}" type="presParOf" srcId="{26CC0F4C-6222-49DE-9AA1-EAFD4308A206}" destId="{4D63080D-8742-417E-B500-3753695784B8}" srcOrd="3" destOrd="0" presId="urn:microsoft.com/office/officeart/2018/5/layout/IconCircleLabelList"/>
    <dgm:cxn modelId="{340BF57A-5B9D-4D79-A86F-FA5B58A1445D}" type="presParOf" srcId="{4D005540-DC47-452E-82B2-DD5DC5810679}" destId="{199DDC8D-2F1F-475B-8448-D938FAEF3C41}" srcOrd="3" destOrd="0" presId="urn:microsoft.com/office/officeart/2018/5/layout/IconCircleLabelList"/>
    <dgm:cxn modelId="{FE7F0E64-3FA6-44C3-B5C4-33A23F99A727}" type="presParOf" srcId="{4D005540-DC47-452E-82B2-DD5DC5810679}" destId="{DCF6724D-5AEB-42DC-AFF8-C5CB8C77A0B3}" srcOrd="4" destOrd="0" presId="urn:microsoft.com/office/officeart/2018/5/layout/IconCircleLabelList"/>
    <dgm:cxn modelId="{07C133AF-2AF8-4D11-951E-F8194AAD5F9A}" type="presParOf" srcId="{DCF6724D-5AEB-42DC-AFF8-C5CB8C77A0B3}" destId="{39EC3A32-A0E4-4857-963D-7EB8F716C6A3}" srcOrd="0" destOrd="0" presId="urn:microsoft.com/office/officeart/2018/5/layout/IconCircleLabelList"/>
    <dgm:cxn modelId="{BBA9FCBF-4575-4231-8ADF-4641953C7D6A}" type="presParOf" srcId="{DCF6724D-5AEB-42DC-AFF8-C5CB8C77A0B3}" destId="{BDABD11D-B9A9-47AA-808E-A249A2E5FAF1}" srcOrd="1" destOrd="0" presId="urn:microsoft.com/office/officeart/2018/5/layout/IconCircleLabelList"/>
    <dgm:cxn modelId="{CD8D2710-0590-4F7E-B806-7A939FBA34CF}" type="presParOf" srcId="{DCF6724D-5AEB-42DC-AFF8-C5CB8C77A0B3}" destId="{B2036806-539E-468E-92DE-F926F4475F51}" srcOrd="2" destOrd="0" presId="urn:microsoft.com/office/officeart/2018/5/layout/IconCircleLabelList"/>
    <dgm:cxn modelId="{1729514C-52AD-4649-818C-C597F073031C}" type="presParOf" srcId="{DCF6724D-5AEB-42DC-AFF8-C5CB8C77A0B3}" destId="{B3B384F1-4CE3-494E-AE88-477CCBC00D02}" srcOrd="3" destOrd="0" presId="urn:microsoft.com/office/officeart/2018/5/layout/IconCircleLabelList"/>
    <dgm:cxn modelId="{E2C0B0BA-BDEE-4755-B8E4-B1C06CA3DEE5}" type="presParOf" srcId="{4D005540-DC47-452E-82B2-DD5DC5810679}" destId="{D6B63CC8-9538-4BA7-BFBF-D26C988E296A}" srcOrd="5" destOrd="0" presId="urn:microsoft.com/office/officeart/2018/5/layout/IconCircleLabelList"/>
    <dgm:cxn modelId="{B2198AFE-30F9-46AA-AE64-E1881BEB5F0A}" type="presParOf" srcId="{4D005540-DC47-452E-82B2-DD5DC5810679}" destId="{C6A25F54-5F3A-4E89-B508-C656DDE0FCCE}" srcOrd="6" destOrd="0" presId="urn:microsoft.com/office/officeart/2018/5/layout/IconCircleLabelList"/>
    <dgm:cxn modelId="{8F89E48E-BCAC-4E71-A285-FCF4D878F374}" type="presParOf" srcId="{C6A25F54-5F3A-4E89-B508-C656DDE0FCCE}" destId="{78F75E5F-F766-484C-9C08-15885DBD5512}" srcOrd="0" destOrd="0" presId="urn:microsoft.com/office/officeart/2018/5/layout/IconCircleLabelList"/>
    <dgm:cxn modelId="{6136897E-B3DE-41C1-BCC9-396D2C35822B}" type="presParOf" srcId="{C6A25F54-5F3A-4E89-B508-C656DDE0FCCE}" destId="{A2C29963-982F-4811-996A-F2843DAD6E65}" srcOrd="1" destOrd="0" presId="urn:microsoft.com/office/officeart/2018/5/layout/IconCircleLabelList"/>
    <dgm:cxn modelId="{A03DDC81-F93D-4014-A963-3F6789C2C320}" type="presParOf" srcId="{C6A25F54-5F3A-4E89-B508-C656DDE0FCCE}" destId="{A1AD98EE-1207-44F0-90FE-CE9201382177}" srcOrd="2" destOrd="0" presId="urn:microsoft.com/office/officeart/2018/5/layout/IconCircleLabelList"/>
    <dgm:cxn modelId="{C4C85A3F-AAAF-40D8-8732-F7FD3D341653}" type="presParOf" srcId="{C6A25F54-5F3A-4E89-B508-C656DDE0FCCE}" destId="{90B14F56-148C-4C45-806C-09D1E5E36A48}" srcOrd="3" destOrd="0" presId="urn:microsoft.com/office/officeart/2018/5/layout/IconCircleLabelList"/>
    <dgm:cxn modelId="{A5D599B5-4EEA-4532-BFAB-8668EDFBA791}" type="presParOf" srcId="{4D005540-DC47-452E-82B2-DD5DC5810679}" destId="{1E23BD12-6BA5-4C5B-9C95-5D976F1CD7EC}" srcOrd="7" destOrd="0" presId="urn:microsoft.com/office/officeart/2018/5/layout/IconCircleLabelList"/>
    <dgm:cxn modelId="{CB53F604-1081-4018-B86D-15EDA281669C}" type="presParOf" srcId="{4D005540-DC47-452E-82B2-DD5DC5810679}" destId="{9A9E46F9-8B7C-40C3-B2F3-B9C4EC2A430C}" srcOrd="8" destOrd="0" presId="urn:microsoft.com/office/officeart/2018/5/layout/IconCircleLabelList"/>
    <dgm:cxn modelId="{C9293355-D5AD-4AAC-B25C-4FE31BE39FC6}" type="presParOf" srcId="{9A9E46F9-8B7C-40C3-B2F3-B9C4EC2A430C}" destId="{F588F133-5942-49E4-A94F-CE78D28135D8}" srcOrd="0" destOrd="0" presId="urn:microsoft.com/office/officeart/2018/5/layout/IconCircleLabelList"/>
    <dgm:cxn modelId="{23487D33-34E9-4ECC-8258-B0C4946D864E}" type="presParOf" srcId="{9A9E46F9-8B7C-40C3-B2F3-B9C4EC2A430C}" destId="{2A57E7B7-C24E-43A1-9E0A-5BAE197F6AAC}" srcOrd="1" destOrd="0" presId="urn:microsoft.com/office/officeart/2018/5/layout/IconCircleLabelList"/>
    <dgm:cxn modelId="{5F86BA92-71F6-431F-A2A2-890115D4D6C0}" type="presParOf" srcId="{9A9E46F9-8B7C-40C3-B2F3-B9C4EC2A430C}" destId="{0D70BEF8-59EF-428B-996C-665B0366C201}" srcOrd="2" destOrd="0" presId="urn:microsoft.com/office/officeart/2018/5/layout/IconCircleLabelList"/>
    <dgm:cxn modelId="{49F9A5A9-A1CB-492E-9FF7-6C227764308C}" type="presParOf" srcId="{9A9E46F9-8B7C-40C3-B2F3-B9C4EC2A430C}" destId="{69F670C0-7E16-40D1-92F5-C161AE9353A6}" srcOrd="3" destOrd="0" presId="urn:microsoft.com/office/officeart/2018/5/layout/IconCircleLabelList"/>
    <dgm:cxn modelId="{F44D2D70-2F75-4708-91B9-8BFA297FC121}" type="presParOf" srcId="{4D005540-DC47-452E-82B2-DD5DC5810679}" destId="{C56A7530-09C3-4DF1-B409-337CC18A098B}" srcOrd="9" destOrd="0" presId="urn:microsoft.com/office/officeart/2018/5/layout/IconCircleLabelList"/>
    <dgm:cxn modelId="{6866BA70-D412-4E9F-9AA8-270FBF7EBE94}" type="presParOf" srcId="{4D005540-DC47-452E-82B2-DD5DC5810679}" destId="{451F1DC9-4F4C-439E-96BF-A355E82C1236}" srcOrd="10" destOrd="0" presId="urn:microsoft.com/office/officeart/2018/5/layout/IconCircleLabelList"/>
    <dgm:cxn modelId="{E25EDA9A-28F1-48F4-AD44-D9965484BB40}" type="presParOf" srcId="{451F1DC9-4F4C-439E-96BF-A355E82C1236}" destId="{C1D4142E-1979-459D-A7B9-78382A2AFBD0}" srcOrd="0" destOrd="0" presId="urn:microsoft.com/office/officeart/2018/5/layout/IconCircleLabelList"/>
    <dgm:cxn modelId="{06949E17-0F1C-46AC-B9AA-0675B24FE3EF}" type="presParOf" srcId="{451F1DC9-4F4C-439E-96BF-A355E82C1236}" destId="{9BF938DA-0ACB-4AF9-9BDC-6053786E1B7C}" srcOrd="1" destOrd="0" presId="urn:microsoft.com/office/officeart/2018/5/layout/IconCircleLabelList"/>
    <dgm:cxn modelId="{AEF23448-D715-496C-BFF6-93F7B289FFF1}" type="presParOf" srcId="{451F1DC9-4F4C-439E-96BF-A355E82C1236}" destId="{D063B4F6-5A03-4406-A5E5-3DAD090E94E5}" srcOrd="2" destOrd="0" presId="urn:microsoft.com/office/officeart/2018/5/layout/IconCircleLabelList"/>
    <dgm:cxn modelId="{34EE3B30-22ED-4E09-9D58-ED5ABC430A2D}" type="presParOf" srcId="{451F1DC9-4F4C-439E-96BF-A355E82C1236}" destId="{49EDB61A-383E-4C26-9FCA-2443F7EDFC23}" srcOrd="3" destOrd="0" presId="urn:microsoft.com/office/officeart/2018/5/layout/IconCircleLabelList"/>
    <dgm:cxn modelId="{5CFCA1C6-0336-4E02-A2C0-BDA4F4C6AFA7}" type="presParOf" srcId="{4D005540-DC47-452E-82B2-DD5DC5810679}" destId="{281258F5-C3DD-40F4-B2A4-27257E7FF02E}" srcOrd="11" destOrd="0" presId="urn:microsoft.com/office/officeart/2018/5/layout/IconCircleLabelList"/>
    <dgm:cxn modelId="{66ABFAE9-1146-44C0-A3A7-67D7492CA262}" type="presParOf" srcId="{4D005540-DC47-452E-82B2-DD5DC5810679}" destId="{5FC1D5A2-B909-4F4C-BE17-268721624516}" srcOrd="12" destOrd="0" presId="urn:microsoft.com/office/officeart/2018/5/layout/IconCircleLabelList"/>
    <dgm:cxn modelId="{A1E6AE4F-ED11-4A08-8090-C4F95C39725B}" type="presParOf" srcId="{5FC1D5A2-B909-4F4C-BE17-268721624516}" destId="{B81E174F-62A5-4AA6-90C6-F05B6D386715}" srcOrd="0" destOrd="0" presId="urn:microsoft.com/office/officeart/2018/5/layout/IconCircleLabelList"/>
    <dgm:cxn modelId="{78BD073D-5CC6-4015-AACC-76C44F874A6D}" type="presParOf" srcId="{5FC1D5A2-B909-4F4C-BE17-268721624516}" destId="{3D5125C0-3158-4182-9F10-84491C0909C5}" srcOrd="1" destOrd="0" presId="urn:microsoft.com/office/officeart/2018/5/layout/IconCircleLabelList"/>
    <dgm:cxn modelId="{7F760F5E-303B-493E-A6C7-C097B714F100}" type="presParOf" srcId="{5FC1D5A2-B909-4F4C-BE17-268721624516}" destId="{96CB252A-FD00-450A-BACC-9B1C75F30FD9}" srcOrd="2" destOrd="0" presId="urn:microsoft.com/office/officeart/2018/5/layout/IconCircleLabelList"/>
    <dgm:cxn modelId="{39ACF23B-9732-4A81-B096-ED9C52A9CAB2}" type="presParOf" srcId="{5FC1D5A2-B909-4F4C-BE17-268721624516}" destId="{B6AE2914-2E80-451C-8138-7A3A8057295C}"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91C6C11-A2F4-4229-8C25-D6C863447F08}"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AC657A8E-3106-47C4-868C-E3E2C30B39C1}">
      <dgm:prSet/>
      <dgm:spPr/>
      <dgm:t>
        <a:bodyPr/>
        <a:lstStyle/>
        <a:p>
          <a:r>
            <a:rPr lang="fr-FR" b="1" u="sng"/>
            <a:t>Après le projet </a:t>
          </a:r>
          <a:r>
            <a:rPr lang="fr-FR"/>
            <a:t>:</a:t>
          </a:r>
          <a:endParaRPr lang="en-US"/>
        </a:p>
      </dgm:t>
    </dgm:pt>
    <dgm:pt modelId="{313292F0-44BD-41E5-9730-D782ED60F915}" type="parTrans" cxnId="{0E0087EF-4E8B-4853-AA9D-6AB03AD182BB}">
      <dgm:prSet/>
      <dgm:spPr/>
      <dgm:t>
        <a:bodyPr/>
        <a:lstStyle/>
        <a:p>
          <a:endParaRPr lang="en-US"/>
        </a:p>
      </dgm:t>
    </dgm:pt>
    <dgm:pt modelId="{F827ECB9-66E6-4687-BD29-13A828923BCC}" type="sibTrans" cxnId="{0E0087EF-4E8B-4853-AA9D-6AB03AD182BB}">
      <dgm:prSet/>
      <dgm:spPr/>
      <dgm:t>
        <a:bodyPr/>
        <a:lstStyle/>
        <a:p>
          <a:endParaRPr lang="en-US"/>
        </a:p>
      </dgm:t>
    </dgm:pt>
    <dgm:pt modelId="{6B709B1B-FE51-4D29-B42D-AE5D0EAEBD15}">
      <dgm:prSet/>
      <dgm:spPr/>
      <dgm:t>
        <a:bodyPr/>
        <a:lstStyle/>
        <a:p>
          <a:r>
            <a:rPr lang="fr-FR"/>
            <a:t>53% disent que l'ambiance de la classe s'est améliorée</a:t>
          </a:r>
          <a:endParaRPr lang="en-US"/>
        </a:p>
      </dgm:t>
    </dgm:pt>
    <dgm:pt modelId="{1FE3425A-4B34-4F69-8708-B03234C9A6AB}" type="parTrans" cxnId="{869F411D-D521-4A5A-82BD-0BB286B8865B}">
      <dgm:prSet/>
      <dgm:spPr/>
      <dgm:t>
        <a:bodyPr/>
        <a:lstStyle/>
        <a:p>
          <a:endParaRPr lang="en-US"/>
        </a:p>
      </dgm:t>
    </dgm:pt>
    <dgm:pt modelId="{FF66BA63-0E94-4911-B691-1A914D6B6069}" type="sibTrans" cxnId="{869F411D-D521-4A5A-82BD-0BB286B8865B}">
      <dgm:prSet/>
      <dgm:spPr/>
      <dgm:t>
        <a:bodyPr/>
        <a:lstStyle/>
        <a:p>
          <a:endParaRPr lang="en-US"/>
        </a:p>
      </dgm:t>
    </dgm:pt>
    <dgm:pt modelId="{4A963C8F-2DC7-4E67-AA0E-2DD1C3B65491}">
      <dgm:prSet/>
      <dgm:spPr/>
      <dgm:t>
        <a:bodyPr/>
        <a:lstStyle/>
        <a:p>
          <a:r>
            <a:rPr lang="fr-FR"/>
            <a:t>40% disent que les relations avec les enseignants se sont améliorées</a:t>
          </a:r>
          <a:endParaRPr lang="en-US"/>
        </a:p>
      </dgm:t>
    </dgm:pt>
    <dgm:pt modelId="{48BEF096-BD97-4D50-9114-C0513C977FC3}" type="parTrans" cxnId="{0F28F654-3953-43BA-8BB1-2FF59892A887}">
      <dgm:prSet/>
      <dgm:spPr/>
      <dgm:t>
        <a:bodyPr/>
        <a:lstStyle/>
        <a:p>
          <a:endParaRPr lang="en-US"/>
        </a:p>
      </dgm:t>
    </dgm:pt>
    <dgm:pt modelId="{067CDB2E-8AFC-4E77-B03F-CE595E49617D}" type="sibTrans" cxnId="{0F28F654-3953-43BA-8BB1-2FF59892A887}">
      <dgm:prSet/>
      <dgm:spPr/>
      <dgm:t>
        <a:bodyPr/>
        <a:lstStyle/>
        <a:p>
          <a:endParaRPr lang="en-US"/>
        </a:p>
      </dgm:t>
    </dgm:pt>
    <dgm:pt modelId="{88E20D65-F7F6-4CC0-AB58-F5E9D32DF974}">
      <dgm:prSet/>
      <dgm:spPr/>
      <dgm:t>
        <a:bodyPr/>
        <a:lstStyle/>
        <a:p>
          <a:r>
            <a:rPr lang="fr-FR"/>
            <a:t>59% disent que les relations avec les autres élèves se sont améliorées</a:t>
          </a:r>
          <a:endParaRPr lang="en-US"/>
        </a:p>
      </dgm:t>
    </dgm:pt>
    <dgm:pt modelId="{14598815-5319-4411-8F16-3D492813197A}" type="parTrans" cxnId="{3398C463-16E7-4CD8-9C28-EAE36C802965}">
      <dgm:prSet/>
      <dgm:spPr/>
      <dgm:t>
        <a:bodyPr/>
        <a:lstStyle/>
        <a:p>
          <a:endParaRPr lang="en-US"/>
        </a:p>
      </dgm:t>
    </dgm:pt>
    <dgm:pt modelId="{12FF8223-70EC-4C37-9313-B823FD997CE5}" type="sibTrans" cxnId="{3398C463-16E7-4CD8-9C28-EAE36C802965}">
      <dgm:prSet/>
      <dgm:spPr/>
      <dgm:t>
        <a:bodyPr/>
        <a:lstStyle/>
        <a:p>
          <a:endParaRPr lang="en-US"/>
        </a:p>
      </dgm:t>
    </dgm:pt>
    <dgm:pt modelId="{68580C9A-F49F-40E4-9631-5997B9C00369}" type="pres">
      <dgm:prSet presAssocID="{091C6C11-A2F4-4229-8C25-D6C863447F08}" presName="matrix" presStyleCnt="0">
        <dgm:presLayoutVars>
          <dgm:chMax val="1"/>
          <dgm:dir/>
          <dgm:resizeHandles val="exact"/>
        </dgm:presLayoutVars>
      </dgm:prSet>
      <dgm:spPr/>
    </dgm:pt>
    <dgm:pt modelId="{458C559E-1059-408A-BCCE-B785069A514A}" type="pres">
      <dgm:prSet presAssocID="{091C6C11-A2F4-4229-8C25-D6C863447F08}" presName="diamond" presStyleLbl="bgShp" presStyleIdx="0" presStyleCnt="1"/>
      <dgm:spPr/>
    </dgm:pt>
    <dgm:pt modelId="{C857B44D-96BF-425D-B599-99F8BB4B861F}" type="pres">
      <dgm:prSet presAssocID="{091C6C11-A2F4-4229-8C25-D6C863447F08}" presName="quad1" presStyleLbl="node1" presStyleIdx="0" presStyleCnt="4">
        <dgm:presLayoutVars>
          <dgm:chMax val="0"/>
          <dgm:chPref val="0"/>
          <dgm:bulletEnabled val="1"/>
        </dgm:presLayoutVars>
      </dgm:prSet>
      <dgm:spPr/>
    </dgm:pt>
    <dgm:pt modelId="{6BDBCE40-DA1C-4540-A262-FE6A5CD2BCCC}" type="pres">
      <dgm:prSet presAssocID="{091C6C11-A2F4-4229-8C25-D6C863447F08}" presName="quad2" presStyleLbl="node1" presStyleIdx="1" presStyleCnt="4">
        <dgm:presLayoutVars>
          <dgm:chMax val="0"/>
          <dgm:chPref val="0"/>
          <dgm:bulletEnabled val="1"/>
        </dgm:presLayoutVars>
      </dgm:prSet>
      <dgm:spPr/>
    </dgm:pt>
    <dgm:pt modelId="{8EEEB240-0D10-46BD-93F6-4702E05B476A}" type="pres">
      <dgm:prSet presAssocID="{091C6C11-A2F4-4229-8C25-D6C863447F08}" presName="quad3" presStyleLbl="node1" presStyleIdx="2" presStyleCnt="4">
        <dgm:presLayoutVars>
          <dgm:chMax val="0"/>
          <dgm:chPref val="0"/>
          <dgm:bulletEnabled val="1"/>
        </dgm:presLayoutVars>
      </dgm:prSet>
      <dgm:spPr/>
    </dgm:pt>
    <dgm:pt modelId="{78E8A4BA-19CF-402A-9202-5F6B5432CE6B}" type="pres">
      <dgm:prSet presAssocID="{091C6C11-A2F4-4229-8C25-D6C863447F08}" presName="quad4" presStyleLbl="node1" presStyleIdx="3" presStyleCnt="4">
        <dgm:presLayoutVars>
          <dgm:chMax val="0"/>
          <dgm:chPref val="0"/>
          <dgm:bulletEnabled val="1"/>
        </dgm:presLayoutVars>
      </dgm:prSet>
      <dgm:spPr/>
    </dgm:pt>
  </dgm:ptLst>
  <dgm:cxnLst>
    <dgm:cxn modelId="{869F411D-D521-4A5A-82BD-0BB286B8865B}" srcId="{091C6C11-A2F4-4229-8C25-D6C863447F08}" destId="{6B709B1B-FE51-4D29-B42D-AE5D0EAEBD15}" srcOrd="1" destOrd="0" parTransId="{1FE3425A-4B34-4F69-8708-B03234C9A6AB}" sibTransId="{FF66BA63-0E94-4911-B691-1A914D6B6069}"/>
    <dgm:cxn modelId="{3398C463-16E7-4CD8-9C28-EAE36C802965}" srcId="{091C6C11-A2F4-4229-8C25-D6C863447F08}" destId="{88E20D65-F7F6-4CC0-AB58-F5E9D32DF974}" srcOrd="3" destOrd="0" parTransId="{14598815-5319-4411-8F16-3D492813197A}" sibTransId="{12FF8223-70EC-4C37-9313-B823FD997CE5}"/>
    <dgm:cxn modelId="{DE616850-B73E-498B-B806-41B02C167153}" type="presOf" srcId="{091C6C11-A2F4-4229-8C25-D6C863447F08}" destId="{68580C9A-F49F-40E4-9631-5997B9C00369}" srcOrd="0" destOrd="0" presId="urn:microsoft.com/office/officeart/2005/8/layout/matrix3"/>
    <dgm:cxn modelId="{0F28F654-3953-43BA-8BB1-2FF59892A887}" srcId="{091C6C11-A2F4-4229-8C25-D6C863447F08}" destId="{4A963C8F-2DC7-4E67-AA0E-2DD1C3B65491}" srcOrd="2" destOrd="0" parTransId="{48BEF096-BD97-4D50-9114-C0513C977FC3}" sibTransId="{067CDB2E-8AFC-4E77-B03F-CE595E49617D}"/>
    <dgm:cxn modelId="{32A21E99-947C-4244-8ED1-0B2EB559DECB}" type="presOf" srcId="{AC657A8E-3106-47C4-868C-E3E2C30B39C1}" destId="{C857B44D-96BF-425D-B599-99F8BB4B861F}" srcOrd="0" destOrd="0" presId="urn:microsoft.com/office/officeart/2005/8/layout/matrix3"/>
    <dgm:cxn modelId="{C19A8EE6-6E6F-4FFA-93BF-ABEDA0479284}" type="presOf" srcId="{6B709B1B-FE51-4D29-B42D-AE5D0EAEBD15}" destId="{6BDBCE40-DA1C-4540-A262-FE6A5CD2BCCC}" srcOrd="0" destOrd="0" presId="urn:microsoft.com/office/officeart/2005/8/layout/matrix3"/>
    <dgm:cxn modelId="{0E0087EF-4E8B-4853-AA9D-6AB03AD182BB}" srcId="{091C6C11-A2F4-4229-8C25-D6C863447F08}" destId="{AC657A8E-3106-47C4-868C-E3E2C30B39C1}" srcOrd="0" destOrd="0" parTransId="{313292F0-44BD-41E5-9730-D782ED60F915}" sibTransId="{F827ECB9-66E6-4687-BD29-13A828923BCC}"/>
    <dgm:cxn modelId="{8FA15CF5-6447-4423-8621-D315E644EE0F}" type="presOf" srcId="{88E20D65-F7F6-4CC0-AB58-F5E9D32DF974}" destId="{78E8A4BA-19CF-402A-9202-5F6B5432CE6B}" srcOrd="0" destOrd="0" presId="urn:microsoft.com/office/officeart/2005/8/layout/matrix3"/>
    <dgm:cxn modelId="{6B0843F7-2938-4723-B838-845B8114FB13}" type="presOf" srcId="{4A963C8F-2DC7-4E67-AA0E-2DD1C3B65491}" destId="{8EEEB240-0D10-46BD-93F6-4702E05B476A}" srcOrd="0" destOrd="0" presId="urn:microsoft.com/office/officeart/2005/8/layout/matrix3"/>
    <dgm:cxn modelId="{3E06EA6B-9CB8-441C-B8AE-AE27E2A5019A}" type="presParOf" srcId="{68580C9A-F49F-40E4-9631-5997B9C00369}" destId="{458C559E-1059-408A-BCCE-B785069A514A}" srcOrd="0" destOrd="0" presId="urn:microsoft.com/office/officeart/2005/8/layout/matrix3"/>
    <dgm:cxn modelId="{3044AC9E-6E59-4959-99F3-1D2A9850DB58}" type="presParOf" srcId="{68580C9A-F49F-40E4-9631-5997B9C00369}" destId="{C857B44D-96BF-425D-B599-99F8BB4B861F}" srcOrd="1" destOrd="0" presId="urn:microsoft.com/office/officeart/2005/8/layout/matrix3"/>
    <dgm:cxn modelId="{D699094A-6266-48B6-8BFA-20579AC8A53A}" type="presParOf" srcId="{68580C9A-F49F-40E4-9631-5997B9C00369}" destId="{6BDBCE40-DA1C-4540-A262-FE6A5CD2BCCC}" srcOrd="2" destOrd="0" presId="urn:microsoft.com/office/officeart/2005/8/layout/matrix3"/>
    <dgm:cxn modelId="{069B72DE-3C5A-41D0-A04E-A9C7DC3EEF03}" type="presParOf" srcId="{68580C9A-F49F-40E4-9631-5997B9C00369}" destId="{8EEEB240-0D10-46BD-93F6-4702E05B476A}" srcOrd="3" destOrd="0" presId="urn:microsoft.com/office/officeart/2005/8/layout/matrix3"/>
    <dgm:cxn modelId="{E0EE6D04-2C77-4489-A833-5124A1E1A67A}" type="presParOf" srcId="{68580C9A-F49F-40E4-9631-5997B9C00369}" destId="{78E8A4BA-19CF-402A-9202-5F6B5432CE6B}"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A9098F-AEB3-4FE5-B018-75847476D518}">
      <dsp:nvSpPr>
        <dsp:cNvPr id="0" name=""/>
        <dsp:cNvSpPr/>
      </dsp:nvSpPr>
      <dsp:spPr>
        <a:xfrm>
          <a:off x="0" y="0"/>
          <a:ext cx="7484601" cy="724090"/>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78% des projets se sont concrétisés par la création d'un bien, d'un service ou d'un évènement</a:t>
          </a:r>
          <a:endParaRPr lang="en-US" sz="2000" kern="1200"/>
        </a:p>
      </dsp:txBody>
      <dsp:txXfrm>
        <a:off x="21208" y="21208"/>
        <a:ext cx="6618532" cy="681674"/>
      </dsp:txXfrm>
    </dsp:sp>
    <dsp:sp modelId="{5B025B3C-2117-4AE6-9F16-71410BAEBBEB}">
      <dsp:nvSpPr>
        <dsp:cNvPr id="0" name=""/>
        <dsp:cNvSpPr/>
      </dsp:nvSpPr>
      <dsp:spPr>
        <a:xfrm>
          <a:off x="558915" y="824658"/>
          <a:ext cx="7484601" cy="724090"/>
        </a:xfrm>
        <a:prstGeom prst="roundRect">
          <a:avLst>
            <a:gd name="adj" fmla="val 10000"/>
          </a:avLst>
        </a:prstGeom>
        <a:solidFill>
          <a:schemeClr val="accent2">
            <a:hueOff val="-330843"/>
            <a:satOff val="373"/>
            <a:lumOff val="882"/>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33% création réelle d'une entreprise</a:t>
          </a:r>
          <a:endParaRPr lang="en-US" sz="2000" kern="1200"/>
        </a:p>
      </dsp:txBody>
      <dsp:txXfrm>
        <a:off x="580123" y="845866"/>
        <a:ext cx="6412611" cy="681674"/>
      </dsp:txXfrm>
    </dsp:sp>
    <dsp:sp modelId="{E15735C6-1FBC-498F-BFB5-394576BFD96C}">
      <dsp:nvSpPr>
        <dsp:cNvPr id="0" name=""/>
        <dsp:cNvSpPr/>
      </dsp:nvSpPr>
      <dsp:spPr>
        <a:xfrm>
          <a:off x="1117830" y="1649317"/>
          <a:ext cx="7484601" cy="724090"/>
        </a:xfrm>
        <a:prstGeom prst="roundRect">
          <a:avLst>
            <a:gd name="adj" fmla="val 10000"/>
          </a:avLst>
        </a:prstGeom>
        <a:solidFill>
          <a:schemeClr val="accent2">
            <a:hueOff val="-661686"/>
            <a:satOff val="746"/>
            <a:lumOff val="1765"/>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56% se sont inspirés d'une association</a:t>
          </a:r>
          <a:endParaRPr lang="en-US" sz="2000" kern="1200"/>
        </a:p>
      </dsp:txBody>
      <dsp:txXfrm>
        <a:off x="1139038" y="1670525"/>
        <a:ext cx="6412611" cy="681674"/>
      </dsp:txXfrm>
    </dsp:sp>
    <dsp:sp modelId="{F87FBCDC-7AD6-4BA1-ABD5-E14023FBA948}">
      <dsp:nvSpPr>
        <dsp:cNvPr id="0" name=""/>
        <dsp:cNvSpPr/>
      </dsp:nvSpPr>
      <dsp:spPr>
        <a:xfrm>
          <a:off x="1676745" y="2473975"/>
          <a:ext cx="7484601" cy="724090"/>
        </a:xfrm>
        <a:prstGeom prst="roundRect">
          <a:avLst>
            <a:gd name="adj" fmla="val 10000"/>
          </a:avLst>
        </a:prstGeom>
        <a:solidFill>
          <a:schemeClr val="accent2">
            <a:hueOff val="-992530"/>
            <a:satOff val="1119"/>
            <a:lumOff val="2647"/>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16% se sont inspirés d'une coopérative</a:t>
          </a:r>
          <a:endParaRPr lang="en-US" sz="2000" kern="1200"/>
        </a:p>
      </dsp:txBody>
      <dsp:txXfrm>
        <a:off x="1697953" y="2495183"/>
        <a:ext cx="6412611" cy="681674"/>
      </dsp:txXfrm>
    </dsp:sp>
    <dsp:sp modelId="{0BD58E36-FFE9-402D-80E1-C1D5B7784B2C}">
      <dsp:nvSpPr>
        <dsp:cNvPr id="0" name=""/>
        <dsp:cNvSpPr/>
      </dsp:nvSpPr>
      <dsp:spPr>
        <a:xfrm>
          <a:off x="2235660" y="3298634"/>
          <a:ext cx="7484601" cy="724090"/>
        </a:xfrm>
        <a:prstGeom prst="roundRect">
          <a:avLst>
            <a:gd name="adj" fmla="val 10000"/>
          </a:avLst>
        </a:prstGeom>
        <a:solidFill>
          <a:schemeClr val="accent2">
            <a:hueOff val="-1323373"/>
            <a:satOff val="1492"/>
            <a:lumOff val="353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fr-FR" sz="2000" kern="1200"/>
            <a:t>27% ne sont pas inspirés d'une structure de l'ESS</a:t>
          </a:r>
          <a:endParaRPr lang="en-US" sz="2000" kern="1200"/>
        </a:p>
      </dsp:txBody>
      <dsp:txXfrm>
        <a:off x="2256868" y="3319842"/>
        <a:ext cx="6412611" cy="681674"/>
      </dsp:txXfrm>
    </dsp:sp>
    <dsp:sp modelId="{57397F77-B817-4F8E-8C47-0B6D4A1D480E}">
      <dsp:nvSpPr>
        <dsp:cNvPr id="0" name=""/>
        <dsp:cNvSpPr/>
      </dsp:nvSpPr>
      <dsp:spPr>
        <a:xfrm>
          <a:off x="7013942" y="528988"/>
          <a:ext cx="470658" cy="470658"/>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119840" y="528988"/>
        <a:ext cx="258862" cy="354170"/>
      </dsp:txXfrm>
    </dsp:sp>
    <dsp:sp modelId="{2427CBDC-3EA8-4F44-B480-BA2A52503F86}">
      <dsp:nvSpPr>
        <dsp:cNvPr id="0" name=""/>
        <dsp:cNvSpPr/>
      </dsp:nvSpPr>
      <dsp:spPr>
        <a:xfrm>
          <a:off x="7572857" y="1353646"/>
          <a:ext cx="470658" cy="470658"/>
        </a:xfrm>
        <a:prstGeom prst="downArrow">
          <a:avLst>
            <a:gd name="adj1" fmla="val 55000"/>
            <a:gd name="adj2" fmla="val 45000"/>
          </a:avLst>
        </a:prstGeom>
        <a:solidFill>
          <a:schemeClr val="accent2">
            <a:tint val="40000"/>
            <a:alpha val="90000"/>
            <a:hueOff val="-613955"/>
            <a:satOff val="4090"/>
            <a:lumOff val="374"/>
            <a:alphaOff val="0"/>
          </a:schemeClr>
        </a:solidFill>
        <a:ln w="15875" cap="flat" cmpd="sng" algn="ctr">
          <a:solidFill>
            <a:schemeClr val="accent2">
              <a:tint val="40000"/>
              <a:alpha val="90000"/>
              <a:hueOff val="-613955"/>
              <a:satOff val="4090"/>
              <a:lumOff val="37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7678755" y="1353646"/>
        <a:ext cx="258862" cy="354170"/>
      </dsp:txXfrm>
    </dsp:sp>
    <dsp:sp modelId="{D4A2CD2B-FFBD-4015-8A60-EF5A67C948A8}">
      <dsp:nvSpPr>
        <dsp:cNvPr id="0" name=""/>
        <dsp:cNvSpPr/>
      </dsp:nvSpPr>
      <dsp:spPr>
        <a:xfrm>
          <a:off x="8131773" y="2166237"/>
          <a:ext cx="470658" cy="470658"/>
        </a:xfrm>
        <a:prstGeom prst="downArrow">
          <a:avLst>
            <a:gd name="adj1" fmla="val 55000"/>
            <a:gd name="adj2" fmla="val 45000"/>
          </a:avLst>
        </a:prstGeom>
        <a:solidFill>
          <a:schemeClr val="accent2">
            <a:tint val="40000"/>
            <a:alpha val="90000"/>
            <a:hueOff val="-1227910"/>
            <a:satOff val="8180"/>
            <a:lumOff val="748"/>
            <a:alphaOff val="0"/>
          </a:schemeClr>
        </a:solidFill>
        <a:ln w="15875" cap="flat" cmpd="sng" algn="ctr">
          <a:solidFill>
            <a:schemeClr val="accent2">
              <a:tint val="40000"/>
              <a:alpha val="90000"/>
              <a:hueOff val="-1227910"/>
              <a:satOff val="8180"/>
              <a:lumOff val="74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237671" y="2166237"/>
        <a:ext cx="258862" cy="354170"/>
      </dsp:txXfrm>
    </dsp:sp>
    <dsp:sp modelId="{662AAEBD-AB01-46D9-BF9E-3A5BF90BDFC8}">
      <dsp:nvSpPr>
        <dsp:cNvPr id="0" name=""/>
        <dsp:cNvSpPr/>
      </dsp:nvSpPr>
      <dsp:spPr>
        <a:xfrm>
          <a:off x="8690688" y="2998941"/>
          <a:ext cx="470658" cy="470658"/>
        </a:xfrm>
        <a:prstGeom prst="downArrow">
          <a:avLst>
            <a:gd name="adj1" fmla="val 55000"/>
            <a:gd name="adj2" fmla="val 45000"/>
          </a:avLst>
        </a:prstGeom>
        <a:solidFill>
          <a:schemeClr val="accent2">
            <a:tint val="40000"/>
            <a:alpha val="90000"/>
            <a:hueOff val="-1841865"/>
            <a:satOff val="12270"/>
            <a:lumOff val="1122"/>
            <a:alphaOff val="0"/>
          </a:schemeClr>
        </a:solidFill>
        <a:ln w="15875" cap="flat" cmpd="sng" algn="ctr">
          <a:solidFill>
            <a:schemeClr val="accent2">
              <a:tint val="40000"/>
              <a:alpha val="90000"/>
              <a:hueOff val="-1841865"/>
              <a:satOff val="12270"/>
              <a:lumOff val="112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endParaRPr lang="en-US" sz="2300" kern="1200"/>
        </a:p>
      </dsp:txBody>
      <dsp:txXfrm>
        <a:off x="8796586" y="2998941"/>
        <a:ext cx="258862" cy="354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AB48C-7AAC-476D-AF95-B0691C972C48}">
      <dsp:nvSpPr>
        <dsp:cNvPr id="0" name=""/>
        <dsp:cNvSpPr/>
      </dsp:nvSpPr>
      <dsp:spPr>
        <a:xfrm>
          <a:off x="0" y="60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57CF26-F2BC-48D7-B9D6-45F5C21F22A4}">
      <dsp:nvSpPr>
        <dsp:cNvPr id="0" name=""/>
        <dsp:cNvSpPr/>
      </dsp:nvSpPr>
      <dsp:spPr>
        <a:xfrm>
          <a:off x="425232" y="316889"/>
          <a:ext cx="773150" cy="7731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3893CD9-B857-4C1B-9264-1F8BCE7BC4DC}">
      <dsp:nvSpPr>
        <dsp:cNvPr id="0" name=""/>
        <dsp:cNvSpPr/>
      </dsp:nvSpPr>
      <dsp:spPr>
        <a:xfrm>
          <a:off x="1623616" y="60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fr-FR" sz="2500" kern="1200"/>
            <a:t>76% solidarité, collecte, partage</a:t>
          </a:r>
          <a:endParaRPr lang="en-US" sz="2500" kern="1200"/>
        </a:p>
      </dsp:txBody>
      <dsp:txXfrm>
        <a:off x="1623616" y="600"/>
        <a:ext cx="4018358" cy="1405728"/>
      </dsp:txXfrm>
    </dsp:sp>
    <dsp:sp modelId="{381477AE-B8CF-43C4-B75B-72E284815B56}">
      <dsp:nvSpPr>
        <dsp:cNvPr id="0" name=""/>
        <dsp:cNvSpPr/>
      </dsp:nvSpPr>
      <dsp:spPr>
        <a:xfrm>
          <a:off x="0" y="1757760"/>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C6DBE60-5D10-40D8-85F0-A7FF1D2606E9}">
      <dsp:nvSpPr>
        <dsp:cNvPr id="0" name=""/>
        <dsp:cNvSpPr/>
      </dsp:nvSpPr>
      <dsp:spPr>
        <a:xfrm>
          <a:off x="425232" y="2074049"/>
          <a:ext cx="773150" cy="7731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EC5723-1C08-493D-A141-F71D924EC204}">
      <dsp:nvSpPr>
        <dsp:cNvPr id="0" name=""/>
        <dsp:cNvSpPr/>
      </dsp:nvSpPr>
      <dsp:spPr>
        <a:xfrm>
          <a:off x="1623616" y="1757760"/>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fr-FR" sz="2500" kern="1200"/>
            <a:t>71% écologie, protection de l’environnement et développement durable</a:t>
          </a:r>
          <a:endParaRPr lang="en-US" sz="2500" kern="1200"/>
        </a:p>
      </dsp:txBody>
      <dsp:txXfrm>
        <a:off x="1623616" y="1757760"/>
        <a:ext cx="4018358" cy="1405728"/>
      </dsp:txXfrm>
    </dsp:sp>
    <dsp:sp modelId="{C8B9F241-FC71-4FF8-A729-A8686A963D6C}">
      <dsp:nvSpPr>
        <dsp:cNvPr id="0" name=""/>
        <dsp:cNvSpPr/>
      </dsp:nvSpPr>
      <dsp:spPr>
        <a:xfrm>
          <a:off x="0" y="3514921"/>
          <a:ext cx="5641974" cy="140572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2AA4B6A-4576-43C4-8F32-6FC496B60A54}">
      <dsp:nvSpPr>
        <dsp:cNvPr id="0" name=""/>
        <dsp:cNvSpPr/>
      </dsp:nvSpPr>
      <dsp:spPr>
        <a:xfrm>
          <a:off x="425232" y="3831209"/>
          <a:ext cx="773150" cy="7731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F5AEC1A-9261-4D3D-B1F6-A619CFB5A00C}">
      <dsp:nvSpPr>
        <dsp:cNvPr id="0" name=""/>
        <dsp:cNvSpPr/>
      </dsp:nvSpPr>
      <dsp:spPr>
        <a:xfrm>
          <a:off x="1623616" y="3514921"/>
          <a:ext cx="4018358" cy="1405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8773" tIns="148773" rIns="148773" bIns="148773" numCol="1" spcCol="1270" anchor="ctr" anchorCtr="0">
          <a:noAutofit/>
        </a:bodyPr>
        <a:lstStyle/>
        <a:p>
          <a:pPr marL="0" lvl="0" indent="0" algn="l" defTabSz="1111250">
            <a:lnSpc>
              <a:spcPct val="100000"/>
            </a:lnSpc>
            <a:spcBef>
              <a:spcPct val="0"/>
            </a:spcBef>
            <a:spcAft>
              <a:spcPct val="35000"/>
            </a:spcAft>
            <a:buNone/>
          </a:pPr>
          <a:r>
            <a:rPr lang="fr-FR" sz="2500" kern="1200"/>
            <a:t>40% Alimentation et consommation responsable</a:t>
          </a:r>
          <a:endParaRPr lang="en-US" sz="2500" kern="1200"/>
        </a:p>
      </dsp:txBody>
      <dsp:txXfrm>
        <a:off x="1623616" y="3514921"/>
        <a:ext cx="4018358" cy="14057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DAB32C-60B4-4243-980D-8098B595999E}">
      <dsp:nvSpPr>
        <dsp:cNvPr id="0" name=""/>
        <dsp:cNvSpPr/>
      </dsp:nvSpPr>
      <dsp:spPr>
        <a:xfrm>
          <a:off x="0" y="3844"/>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052FE1-213C-454E-9D74-7C35738090F4}">
      <dsp:nvSpPr>
        <dsp:cNvPr id="0" name=""/>
        <dsp:cNvSpPr/>
      </dsp:nvSpPr>
      <dsp:spPr>
        <a:xfrm>
          <a:off x="247725" y="188103"/>
          <a:ext cx="450409" cy="4504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B374908-7737-421C-8492-EF7113B0BD17}">
      <dsp:nvSpPr>
        <dsp:cNvPr id="0" name=""/>
        <dsp:cNvSpPr/>
      </dsp:nvSpPr>
      <dsp:spPr>
        <a:xfrm>
          <a:off x="945860" y="3844"/>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fr-FR" sz="1900" kern="1200"/>
            <a:t>76% la poursuite d'une utilité sociale</a:t>
          </a:r>
          <a:endParaRPr lang="en-US" sz="1900" kern="1200"/>
        </a:p>
      </dsp:txBody>
      <dsp:txXfrm>
        <a:off x="945860" y="3844"/>
        <a:ext cx="4696114" cy="818926"/>
      </dsp:txXfrm>
    </dsp:sp>
    <dsp:sp modelId="{6EF4CC70-8ACE-4390-BF2E-F18E8F2375E2}">
      <dsp:nvSpPr>
        <dsp:cNvPr id="0" name=""/>
        <dsp:cNvSpPr/>
      </dsp:nvSpPr>
      <dsp:spPr>
        <a:xfrm>
          <a:off x="0" y="1027503"/>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9517301-7E1C-4F4F-BFB3-3F11E5107C90}">
      <dsp:nvSpPr>
        <dsp:cNvPr id="0" name=""/>
        <dsp:cNvSpPr/>
      </dsp:nvSpPr>
      <dsp:spPr>
        <a:xfrm>
          <a:off x="247725" y="1211761"/>
          <a:ext cx="450409" cy="4504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716F358-BC01-4EFA-A30B-C288B824AEC2}">
      <dsp:nvSpPr>
        <dsp:cNvPr id="0" name=""/>
        <dsp:cNvSpPr/>
      </dsp:nvSpPr>
      <dsp:spPr>
        <a:xfrm>
          <a:off x="945860" y="1027503"/>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fr-FR" sz="1900" kern="1200"/>
            <a:t>71% la coopération</a:t>
          </a:r>
          <a:endParaRPr lang="en-US" sz="1900" kern="1200"/>
        </a:p>
      </dsp:txBody>
      <dsp:txXfrm>
        <a:off x="945860" y="1027503"/>
        <a:ext cx="4696114" cy="818926"/>
      </dsp:txXfrm>
    </dsp:sp>
    <dsp:sp modelId="{775FF36F-00F3-46EF-9844-2830A040DC64}">
      <dsp:nvSpPr>
        <dsp:cNvPr id="0" name=""/>
        <dsp:cNvSpPr/>
      </dsp:nvSpPr>
      <dsp:spPr>
        <a:xfrm>
          <a:off x="0" y="2051161"/>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5AF0B8-DEBD-484D-80E3-FCA8BFF61231}">
      <dsp:nvSpPr>
        <dsp:cNvPr id="0" name=""/>
        <dsp:cNvSpPr/>
      </dsp:nvSpPr>
      <dsp:spPr>
        <a:xfrm>
          <a:off x="247725" y="2235420"/>
          <a:ext cx="450409" cy="45040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C0B4D78-6855-488D-BB5A-A245C4E4277E}">
      <dsp:nvSpPr>
        <dsp:cNvPr id="0" name=""/>
        <dsp:cNvSpPr/>
      </dsp:nvSpPr>
      <dsp:spPr>
        <a:xfrm>
          <a:off x="945860" y="2051161"/>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fr-FR" sz="1900" kern="1200"/>
            <a:t>69% La gouvernance démocratique</a:t>
          </a:r>
          <a:endParaRPr lang="en-US" sz="1900" kern="1200"/>
        </a:p>
      </dsp:txBody>
      <dsp:txXfrm>
        <a:off x="945860" y="2051161"/>
        <a:ext cx="4696114" cy="818926"/>
      </dsp:txXfrm>
    </dsp:sp>
    <dsp:sp modelId="{FF57A3F8-C61C-4019-AFE0-330E1BECC44E}">
      <dsp:nvSpPr>
        <dsp:cNvPr id="0" name=""/>
        <dsp:cNvSpPr/>
      </dsp:nvSpPr>
      <dsp:spPr>
        <a:xfrm>
          <a:off x="0" y="3074820"/>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491801-1D5D-411E-AE52-26A4862EBC86}">
      <dsp:nvSpPr>
        <dsp:cNvPr id="0" name=""/>
        <dsp:cNvSpPr/>
      </dsp:nvSpPr>
      <dsp:spPr>
        <a:xfrm>
          <a:off x="247725" y="3259078"/>
          <a:ext cx="450409" cy="45040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82D7DD0-A3B5-4E74-90A9-98D2C37F7D53}">
      <dsp:nvSpPr>
        <dsp:cNvPr id="0" name=""/>
        <dsp:cNvSpPr/>
      </dsp:nvSpPr>
      <dsp:spPr>
        <a:xfrm>
          <a:off x="945860" y="3074820"/>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fr-FR" sz="1900" kern="1200"/>
            <a:t>47% La recherche d'un modèle économique viable</a:t>
          </a:r>
          <a:endParaRPr lang="en-US" sz="1900" kern="1200"/>
        </a:p>
      </dsp:txBody>
      <dsp:txXfrm>
        <a:off x="945860" y="3074820"/>
        <a:ext cx="4696114" cy="818926"/>
      </dsp:txXfrm>
    </dsp:sp>
    <dsp:sp modelId="{5B11EE2C-5A1F-40C1-AC1E-AB7EB1181C21}">
      <dsp:nvSpPr>
        <dsp:cNvPr id="0" name=""/>
        <dsp:cNvSpPr/>
      </dsp:nvSpPr>
      <dsp:spPr>
        <a:xfrm>
          <a:off x="0" y="4098478"/>
          <a:ext cx="5641974" cy="81892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7DC092D-563A-444F-9098-C52BF4551FC7}">
      <dsp:nvSpPr>
        <dsp:cNvPr id="0" name=""/>
        <dsp:cNvSpPr/>
      </dsp:nvSpPr>
      <dsp:spPr>
        <a:xfrm>
          <a:off x="247725" y="4282737"/>
          <a:ext cx="450409" cy="45040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EE02C0-FFFA-4987-B7CF-035E4F641266}">
      <dsp:nvSpPr>
        <dsp:cNvPr id="0" name=""/>
        <dsp:cNvSpPr/>
      </dsp:nvSpPr>
      <dsp:spPr>
        <a:xfrm>
          <a:off x="945860" y="4098478"/>
          <a:ext cx="4696114" cy="8189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6670" tIns="86670" rIns="86670" bIns="86670" numCol="1" spcCol="1270" anchor="ctr" anchorCtr="0">
          <a:noAutofit/>
        </a:bodyPr>
        <a:lstStyle/>
        <a:p>
          <a:pPr marL="0" lvl="0" indent="0" algn="l" defTabSz="844550">
            <a:lnSpc>
              <a:spcPct val="90000"/>
            </a:lnSpc>
            <a:spcBef>
              <a:spcPct val="0"/>
            </a:spcBef>
            <a:spcAft>
              <a:spcPct val="35000"/>
            </a:spcAft>
            <a:buNone/>
          </a:pPr>
          <a:r>
            <a:rPr lang="fr-FR" sz="1900" kern="1200"/>
            <a:t>9% ont fait découvrir l'ensemble des principes</a:t>
          </a:r>
          <a:endParaRPr lang="en-US" sz="1900" kern="1200"/>
        </a:p>
      </dsp:txBody>
      <dsp:txXfrm>
        <a:off x="945860" y="4098478"/>
        <a:ext cx="4696114" cy="8189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03F604-A797-47BA-BABB-B71827ADCBF9}">
      <dsp:nvSpPr>
        <dsp:cNvPr id="0" name=""/>
        <dsp:cNvSpPr/>
      </dsp:nvSpPr>
      <dsp:spPr>
        <a:xfrm>
          <a:off x="0" y="0"/>
          <a:ext cx="8262222" cy="1206817"/>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98% </a:t>
          </a:r>
          <a:r>
            <a:rPr lang="fr-FR" sz="2500" kern="1200"/>
            <a:t>rapportent que les tâches et responsabilités ont été réparties de manière coopérative et démocratique</a:t>
          </a:r>
          <a:endParaRPr lang="en-US" sz="2500" kern="1200"/>
        </a:p>
      </dsp:txBody>
      <dsp:txXfrm>
        <a:off x="35346" y="35346"/>
        <a:ext cx="6959973" cy="1136125"/>
      </dsp:txXfrm>
    </dsp:sp>
    <dsp:sp modelId="{9E11A2C6-95A7-439E-B062-D7F714021BDF}">
      <dsp:nvSpPr>
        <dsp:cNvPr id="0" name=""/>
        <dsp:cNvSpPr/>
      </dsp:nvSpPr>
      <dsp:spPr>
        <a:xfrm>
          <a:off x="729019" y="1407953"/>
          <a:ext cx="8262222" cy="1206817"/>
        </a:xfrm>
        <a:prstGeom prst="roundRect">
          <a:avLst>
            <a:gd name="adj" fmla="val 1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93% </a:t>
          </a:r>
          <a:r>
            <a:rPr lang="fr-FR" sz="2500" kern="1200"/>
            <a:t>rapportent que leurs élèves ont intégré les valeurs/principes de l'ESS dans leur projet</a:t>
          </a:r>
          <a:endParaRPr lang="en-US" sz="2500" kern="1200"/>
        </a:p>
      </dsp:txBody>
      <dsp:txXfrm>
        <a:off x="764365" y="1443299"/>
        <a:ext cx="6678079" cy="1136125"/>
      </dsp:txXfrm>
    </dsp:sp>
    <dsp:sp modelId="{38ECEFA6-A4D4-44F6-A50B-8A128F7813DC}">
      <dsp:nvSpPr>
        <dsp:cNvPr id="0" name=""/>
        <dsp:cNvSpPr/>
      </dsp:nvSpPr>
      <dsp:spPr>
        <a:xfrm>
          <a:off x="1458039" y="2815907"/>
          <a:ext cx="8262222" cy="1206817"/>
        </a:xfrm>
        <a:prstGeom prst="roundRect">
          <a:avLst>
            <a:gd name="adj" fmla="val 1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fr-FR" sz="2500" b="1" kern="1200"/>
            <a:t>98% </a:t>
          </a:r>
          <a:r>
            <a:rPr lang="fr-FR" sz="2500" kern="1200"/>
            <a:t>rapportent que les membres d'équipes éducatives ont pris en compte ces principes</a:t>
          </a:r>
          <a:endParaRPr lang="en-US" sz="2500" kern="1200"/>
        </a:p>
      </dsp:txBody>
      <dsp:txXfrm>
        <a:off x="1493385" y="2851253"/>
        <a:ext cx="6678079" cy="1136125"/>
      </dsp:txXfrm>
    </dsp:sp>
    <dsp:sp modelId="{056D3028-D85F-4C3E-A4D2-1ADF28DE6D6A}">
      <dsp:nvSpPr>
        <dsp:cNvPr id="0" name=""/>
        <dsp:cNvSpPr/>
      </dsp:nvSpPr>
      <dsp:spPr>
        <a:xfrm>
          <a:off x="7477791" y="915169"/>
          <a:ext cx="784431" cy="784431"/>
        </a:xfrm>
        <a:prstGeom prst="downArrow">
          <a:avLst>
            <a:gd name="adj1" fmla="val 55000"/>
            <a:gd name="adj2" fmla="val 45000"/>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7654288" y="915169"/>
        <a:ext cx="431437" cy="590284"/>
      </dsp:txXfrm>
    </dsp:sp>
    <dsp:sp modelId="{8A028F4A-7BCA-41AF-A8B5-A543F2D56935}">
      <dsp:nvSpPr>
        <dsp:cNvPr id="0" name=""/>
        <dsp:cNvSpPr/>
      </dsp:nvSpPr>
      <dsp:spPr>
        <a:xfrm>
          <a:off x="8206810" y="2315078"/>
          <a:ext cx="784431" cy="784431"/>
        </a:xfrm>
        <a:prstGeom prst="downArrow">
          <a:avLst>
            <a:gd name="adj1" fmla="val 55000"/>
            <a:gd name="adj2" fmla="val 45000"/>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US" sz="3600" kern="1200"/>
        </a:p>
      </dsp:txBody>
      <dsp:txXfrm>
        <a:off x="8383307" y="2315078"/>
        <a:ext cx="431437" cy="5902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6BDE1D-9D21-4C68-95FF-EB27634D20CE}">
      <dsp:nvSpPr>
        <dsp:cNvPr id="0" name=""/>
        <dsp:cNvSpPr/>
      </dsp:nvSpPr>
      <dsp:spPr>
        <a:xfrm>
          <a:off x="1182970" y="0"/>
          <a:ext cx="5682905" cy="5682905"/>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FEA49-5F93-49AE-A8D2-DD23DC316F07}">
      <dsp:nvSpPr>
        <dsp:cNvPr id="0" name=""/>
        <dsp:cNvSpPr/>
      </dsp:nvSpPr>
      <dsp:spPr>
        <a:xfrm>
          <a:off x="1722846" y="539875"/>
          <a:ext cx="2216332" cy="2216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60% rapportent que l'ambiance de la classe est meilleure qu'en début d'année</a:t>
          </a:r>
          <a:endParaRPr lang="en-US" sz="1700" kern="1200" dirty="0"/>
        </a:p>
      </dsp:txBody>
      <dsp:txXfrm>
        <a:off x="1831038" y="648067"/>
        <a:ext cx="1999948" cy="1999948"/>
      </dsp:txXfrm>
    </dsp:sp>
    <dsp:sp modelId="{DB5B27BC-78C1-484D-A9E6-56914CCF4FBA}">
      <dsp:nvSpPr>
        <dsp:cNvPr id="0" name=""/>
        <dsp:cNvSpPr/>
      </dsp:nvSpPr>
      <dsp:spPr>
        <a:xfrm>
          <a:off x="4109666" y="539875"/>
          <a:ext cx="2216332" cy="2216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73% rapportent que la relation avec les élèves est meilleure qu'en début d'année</a:t>
          </a:r>
          <a:endParaRPr lang="en-US" sz="1700" kern="1200"/>
        </a:p>
      </dsp:txBody>
      <dsp:txXfrm>
        <a:off x="4217858" y="648067"/>
        <a:ext cx="1999948" cy="1999948"/>
      </dsp:txXfrm>
    </dsp:sp>
    <dsp:sp modelId="{B715FF9D-7787-4F2F-9B1F-1BA35507A85A}">
      <dsp:nvSpPr>
        <dsp:cNvPr id="0" name=""/>
        <dsp:cNvSpPr/>
      </dsp:nvSpPr>
      <dsp:spPr>
        <a:xfrm>
          <a:off x="1722846" y="2926696"/>
          <a:ext cx="2216332" cy="2216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33% rapportent que la relation avec les collègues est meilleure qu'en début d'année</a:t>
          </a:r>
          <a:endParaRPr lang="en-US" sz="1700" kern="1200"/>
        </a:p>
      </dsp:txBody>
      <dsp:txXfrm>
        <a:off x="1831038" y="3034888"/>
        <a:ext cx="1999948" cy="1999948"/>
      </dsp:txXfrm>
    </dsp:sp>
    <dsp:sp modelId="{EEF3E765-2EDB-4198-9DBC-A8B33526E88A}">
      <dsp:nvSpPr>
        <dsp:cNvPr id="0" name=""/>
        <dsp:cNvSpPr/>
      </dsp:nvSpPr>
      <dsp:spPr>
        <a:xfrm>
          <a:off x="4109666" y="2926696"/>
          <a:ext cx="2216332" cy="221633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a:t>33% rapportent que la relation avec les supérieurs hiérarchiques est meilleure qu'en début d'année</a:t>
          </a:r>
          <a:endParaRPr lang="en-US" sz="1700" kern="1200"/>
        </a:p>
      </dsp:txBody>
      <dsp:txXfrm>
        <a:off x="4217858" y="3034888"/>
        <a:ext cx="1999948" cy="199994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63A488-0C71-4546-8234-A261F5E75440}">
      <dsp:nvSpPr>
        <dsp:cNvPr id="0" name=""/>
        <dsp:cNvSpPr/>
      </dsp:nvSpPr>
      <dsp:spPr>
        <a:xfrm>
          <a:off x="2542030" y="0"/>
          <a:ext cx="5224204" cy="5224204"/>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6C9ECE-D2F2-4F34-B1F6-C28869CCECD6}">
      <dsp:nvSpPr>
        <dsp:cNvPr id="0" name=""/>
        <dsp:cNvSpPr/>
      </dsp:nvSpPr>
      <dsp:spPr>
        <a:xfrm>
          <a:off x="3038329" y="496299"/>
          <a:ext cx="2037439" cy="2037439"/>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89% </a:t>
          </a:r>
          <a:r>
            <a:rPr lang="fr-FR" sz="1800" kern="1200"/>
            <a:t>sont satisfaits de l'accompagnement</a:t>
          </a:r>
          <a:endParaRPr lang="en-US" sz="1800" kern="1200"/>
        </a:p>
      </dsp:txBody>
      <dsp:txXfrm>
        <a:off x="3137789" y="595759"/>
        <a:ext cx="1838519" cy="1838519"/>
      </dsp:txXfrm>
    </dsp:sp>
    <dsp:sp modelId="{EA535DA7-EC30-413D-8189-7C8161FFCF57}">
      <dsp:nvSpPr>
        <dsp:cNvPr id="0" name=""/>
        <dsp:cNvSpPr/>
      </dsp:nvSpPr>
      <dsp:spPr>
        <a:xfrm>
          <a:off x="5232495" y="496299"/>
          <a:ext cx="2037439" cy="2037439"/>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t>13% </a:t>
          </a:r>
          <a:r>
            <a:rPr lang="fr-FR" sz="1800" kern="1200" dirty="0"/>
            <a:t>ont suivi les 5 formations en ligne</a:t>
          </a:r>
          <a:endParaRPr lang="en-US" sz="1800" kern="1200" dirty="0"/>
        </a:p>
      </dsp:txBody>
      <dsp:txXfrm>
        <a:off x="5331955" y="595759"/>
        <a:ext cx="1838519" cy="1838519"/>
      </dsp:txXfrm>
    </dsp:sp>
    <dsp:sp modelId="{22598372-C200-4E2F-AEBB-5C5DC41083BB}">
      <dsp:nvSpPr>
        <dsp:cNvPr id="0" name=""/>
        <dsp:cNvSpPr/>
      </dsp:nvSpPr>
      <dsp:spPr>
        <a:xfrm>
          <a:off x="3038329" y="2690465"/>
          <a:ext cx="2037439" cy="2037439"/>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60% </a:t>
          </a:r>
          <a:r>
            <a:rPr lang="fr-FR" sz="1800" kern="1200"/>
            <a:t>en ont suivi quelques unes</a:t>
          </a:r>
          <a:endParaRPr lang="en-US" sz="1800" kern="1200"/>
        </a:p>
      </dsp:txBody>
      <dsp:txXfrm>
        <a:off x="3137789" y="2789925"/>
        <a:ext cx="1838519" cy="1838519"/>
      </dsp:txXfrm>
    </dsp:sp>
    <dsp:sp modelId="{E3777859-B640-4141-B718-BB3B377BD212}">
      <dsp:nvSpPr>
        <dsp:cNvPr id="0" name=""/>
        <dsp:cNvSpPr/>
      </dsp:nvSpPr>
      <dsp:spPr>
        <a:xfrm>
          <a:off x="5232495" y="2690465"/>
          <a:ext cx="2037439" cy="2037439"/>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t>98% </a:t>
          </a:r>
          <a:r>
            <a:rPr lang="fr-FR" sz="1800" kern="1200"/>
            <a:t>recommanderaient le dispositif à leurs collègues</a:t>
          </a:r>
          <a:endParaRPr lang="en-US" sz="1800" kern="1200"/>
        </a:p>
      </dsp:txBody>
      <dsp:txXfrm>
        <a:off x="5331955" y="2789925"/>
        <a:ext cx="1838519" cy="183851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A67AA8-AA58-44F1-97E4-9754C014B8DB}">
      <dsp:nvSpPr>
        <dsp:cNvPr id="0" name=""/>
        <dsp:cNvSpPr/>
      </dsp:nvSpPr>
      <dsp:spPr>
        <a:xfrm>
          <a:off x="1186" y="469226"/>
          <a:ext cx="4164809" cy="264465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1C38EE-97B1-408C-958B-21ED0781514A}">
      <dsp:nvSpPr>
        <dsp:cNvPr id="0" name=""/>
        <dsp:cNvSpPr/>
      </dsp:nvSpPr>
      <dsp:spPr>
        <a:xfrm>
          <a:off x="463943"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dirty="0"/>
            <a:t>"Cela permet aux élèves de s'épanouir, de donner du sens à ce qu'ils font et de lutter contre le décrochage scolaire"</a:t>
          </a:r>
          <a:endParaRPr lang="en-US" sz="3000" kern="1200" dirty="0"/>
        </a:p>
      </dsp:txBody>
      <dsp:txXfrm>
        <a:off x="541402" y="986303"/>
        <a:ext cx="4009891" cy="2489736"/>
      </dsp:txXfrm>
    </dsp:sp>
    <dsp:sp modelId="{A1582101-FCE4-49C5-9FD4-DCDF58B49601}">
      <dsp:nvSpPr>
        <dsp:cNvPr id="0" name=""/>
        <dsp:cNvSpPr/>
      </dsp:nvSpPr>
      <dsp:spPr>
        <a:xfrm>
          <a:off x="5091509" y="469226"/>
          <a:ext cx="4164809" cy="2644654"/>
        </a:xfrm>
        <a:prstGeom prst="roundRect">
          <a:avLst>
            <a:gd name="adj" fmla="val 10000"/>
          </a:avLst>
        </a:prstGeom>
        <a:solidFill>
          <a:schemeClr val="accent6">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1ABEF4-E70B-4391-8D59-4D049A97915B}">
      <dsp:nvSpPr>
        <dsp:cNvPr id="0" name=""/>
        <dsp:cNvSpPr/>
      </dsp:nvSpPr>
      <dsp:spPr>
        <a:xfrm>
          <a:off x="5554265" y="908844"/>
          <a:ext cx="4164809" cy="2644654"/>
        </a:xfrm>
        <a:prstGeom prst="roundRect">
          <a:avLst>
            <a:gd name="adj" fmla="val 10000"/>
          </a:avLst>
        </a:prstGeom>
        <a:solidFill>
          <a:schemeClr val="lt1">
            <a:alpha val="90000"/>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fr-FR" sz="3000" kern="1200"/>
            <a:t>"Ce dispositif permet de mettre en œuvre d'autres formes de pédagogie et de relation avec les élèves."</a:t>
          </a:r>
          <a:endParaRPr lang="en-US" sz="3000" kern="1200"/>
        </a:p>
      </dsp:txBody>
      <dsp:txXfrm>
        <a:off x="5631724" y="986303"/>
        <a:ext cx="4009891" cy="248973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CB1B05-DB6A-49DD-A40E-D633ABDC9153}">
      <dsp:nvSpPr>
        <dsp:cNvPr id="0" name=""/>
        <dsp:cNvSpPr/>
      </dsp:nvSpPr>
      <dsp:spPr>
        <a:xfrm>
          <a:off x="907188" y="1391"/>
          <a:ext cx="908208" cy="908208"/>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1EA4B5C-B27E-4D92-9B34-3DC174890F78}">
      <dsp:nvSpPr>
        <dsp:cNvPr id="0" name=""/>
        <dsp:cNvSpPr/>
      </dsp:nvSpPr>
      <dsp:spPr>
        <a:xfrm>
          <a:off x="1100741" y="194944"/>
          <a:ext cx="521103" cy="52110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75CFB5-5F48-4F22-AE1E-711CABEB8384}">
      <dsp:nvSpPr>
        <dsp:cNvPr id="0" name=""/>
        <dsp:cNvSpPr/>
      </dsp:nvSpPr>
      <dsp:spPr>
        <a:xfrm>
          <a:off x="616859" y="1192485"/>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b="1" u="sng" kern="1200"/>
            <a:t>Avant le projet </a:t>
          </a:r>
          <a:r>
            <a:rPr lang="fr-FR" sz="1100" kern="1200"/>
            <a:t>:</a:t>
          </a:r>
          <a:endParaRPr lang="en-US" sz="1100" kern="1200"/>
        </a:p>
      </dsp:txBody>
      <dsp:txXfrm>
        <a:off x="616859" y="1192485"/>
        <a:ext cx="1488867" cy="632768"/>
      </dsp:txXfrm>
    </dsp:sp>
    <dsp:sp modelId="{2A415FC4-DE91-4AD5-9B1B-7DFEA1A4B258}">
      <dsp:nvSpPr>
        <dsp:cNvPr id="0" name=""/>
        <dsp:cNvSpPr/>
      </dsp:nvSpPr>
      <dsp:spPr>
        <a:xfrm>
          <a:off x="2656607" y="1391"/>
          <a:ext cx="908208" cy="908208"/>
        </a:xfrm>
        <a:prstGeom prst="ellipse">
          <a:avLst/>
        </a:prstGeom>
        <a:solidFill>
          <a:schemeClr val="accent2">
            <a:hueOff val="-220562"/>
            <a:satOff val="249"/>
            <a:lumOff val="588"/>
            <a:alphaOff val="0"/>
          </a:schemeClr>
        </a:solidFill>
        <a:ln>
          <a:noFill/>
        </a:ln>
        <a:effectLst/>
      </dsp:spPr>
      <dsp:style>
        <a:lnRef idx="0">
          <a:scrgbClr r="0" g="0" b="0"/>
        </a:lnRef>
        <a:fillRef idx="1">
          <a:scrgbClr r="0" g="0" b="0"/>
        </a:fillRef>
        <a:effectRef idx="0">
          <a:scrgbClr r="0" g="0" b="0"/>
        </a:effectRef>
        <a:fontRef idx="minor"/>
      </dsp:style>
    </dsp:sp>
    <dsp:sp modelId="{D6ABF3DD-4449-4512-A1EB-EA8F73379568}">
      <dsp:nvSpPr>
        <dsp:cNvPr id="0" name=""/>
        <dsp:cNvSpPr/>
      </dsp:nvSpPr>
      <dsp:spPr>
        <a:xfrm>
          <a:off x="2850160" y="194944"/>
          <a:ext cx="521103" cy="52110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D63080D-8742-417E-B500-3753695784B8}">
      <dsp:nvSpPr>
        <dsp:cNvPr id="0" name=""/>
        <dsp:cNvSpPr/>
      </dsp:nvSpPr>
      <dsp:spPr>
        <a:xfrm>
          <a:off x="2366278" y="1192485"/>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a:t>7% ne savent pas ce qu'est une entreprise, pour 93%, une entreprise est un lieu où l'on travaille</a:t>
          </a:r>
          <a:endParaRPr lang="en-US" sz="1100" kern="1200"/>
        </a:p>
      </dsp:txBody>
      <dsp:txXfrm>
        <a:off x="2366278" y="1192485"/>
        <a:ext cx="1488867" cy="632768"/>
      </dsp:txXfrm>
    </dsp:sp>
    <dsp:sp modelId="{39EC3A32-A0E4-4857-963D-7EB8F716C6A3}">
      <dsp:nvSpPr>
        <dsp:cNvPr id="0" name=""/>
        <dsp:cNvSpPr/>
      </dsp:nvSpPr>
      <dsp:spPr>
        <a:xfrm>
          <a:off x="4406026" y="1391"/>
          <a:ext cx="908208" cy="908208"/>
        </a:xfrm>
        <a:prstGeom prst="ellipse">
          <a:avLst/>
        </a:prstGeom>
        <a:solidFill>
          <a:schemeClr val="accent2">
            <a:hueOff val="-441124"/>
            <a:satOff val="497"/>
            <a:lumOff val="1177"/>
            <a:alphaOff val="0"/>
          </a:schemeClr>
        </a:solidFill>
        <a:ln>
          <a:noFill/>
        </a:ln>
        <a:effectLst/>
      </dsp:spPr>
      <dsp:style>
        <a:lnRef idx="0">
          <a:scrgbClr r="0" g="0" b="0"/>
        </a:lnRef>
        <a:fillRef idx="1">
          <a:scrgbClr r="0" g="0" b="0"/>
        </a:fillRef>
        <a:effectRef idx="0">
          <a:scrgbClr r="0" g="0" b="0"/>
        </a:effectRef>
        <a:fontRef idx="minor"/>
      </dsp:style>
    </dsp:sp>
    <dsp:sp modelId="{BDABD11D-B9A9-47AA-808E-A249A2E5FAF1}">
      <dsp:nvSpPr>
        <dsp:cNvPr id="0" name=""/>
        <dsp:cNvSpPr/>
      </dsp:nvSpPr>
      <dsp:spPr>
        <a:xfrm>
          <a:off x="4599579" y="194944"/>
          <a:ext cx="521103" cy="52110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3B384F1-4CE3-494E-AE88-477CCBC00D02}">
      <dsp:nvSpPr>
        <dsp:cNvPr id="0" name=""/>
        <dsp:cNvSpPr/>
      </dsp:nvSpPr>
      <dsp:spPr>
        <a:xfrm>
          <a:off x="4115697" y="1192485"/>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a:t>8% définissent l'entreprise comme un groupe de personnes qui s'organise</a:t>
          </a:r>
          <a:endParaRPr lang="en-US" sz="1100" kern="1200"/>
        </a:p>
      </dsp:txBody>
      <dsp:txXfrm>
        <a:off x="4115697" y="1192485"/>
        <a:ext cx="1488867" cy="632768"/>
      </dsp:txXfrm>
    </dsp:sp>
    <dsp:sp modelId="{78F75E5F-F766-484C-9C08-15885DBD5512}">
      <dsp:nvSpPr>
        <dsp:cNvPr id="0" name=""/>
        <dsp:cNvSpPr/>
      </dsp:nvSpPr>
      <dsp:spPr>
        <a:xfrm>
          <a:off x="6155445" y="1391"/>
          <a:ext cx="908208" cy="908208"/>
        </a:xfrm>
        <a:prstGeom prst="ellipse">
          <a:avLst/>
        </a:prstGeom>
        <a:solidFill>
          <a:schemeClr val="accent2">
            <a:hueOff val="-661686"/>
            <a:satOff val="746"/>
            <a:lumOff val="1765"/>
            <a:alphaOff val="0"/>
          </a:schemeClr>
        </a:solidFill>
        <a:ln>
          <a:noFill/>
        </a:ln>
        <a:effectLst/>
      </dsp:spPr>
      <dsp:style>
        <a:lnRef idx="0">
          <a:scrgbClr r="0" g="0" b="0"/>
        </a:lnRef>
        <a:fillRef idx="1">
          <a:scrgbClr r="0" g="0" b="0"/>
        </a:fillRef>
        <a:effectRef idx="0">
          <a:scrgbClr r="0" g="0" b="0"/>
        </a:effectRef>
        <a:fontRef idx="minor"/>
      </dsp:style>
    </dsp:sp>
    <dsp:sp modelId="{A2C29963-982F-4811-996A-F2843DAD6E65}">
      <dsp:nvSpPr>
        <dsp:cNvPr id="0" name=""/>
        <dsp:cNvSpPr/>
      </dsp:nvSpPr>
      <dsp:spPr>
        <a:xfrm>
          <a:off x="6348998" y="194944"/>
          <a:ext cx="521103" cy="52110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0B14F56-148C-4C45-806C-09D1E5E36A48}">
      <dsp:nvSpPr>
        <dsp:cNvPr id="0" name=""/>
        <dsp:cNvSpPr/>
      </dsp:nvSpPr>
      <dsp:spPr>
        <a:xfrm>
          <a:off x="5865116" y="1192485"/>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a:t>27% ont déjà visité une entreprise</a:t>
          </a:r>
          <a:endParaRPr lang="en-US" sz="1100" kern="1200"/>
        </a:p>
      </dsp:txBody>
      <dsp:txXfrm>
        <a:off x="5865116" y="1192485"/>
        <a:ext cx="1488867" cy="632768"/>
      </dsp:txXfrm>
    </dsp:sp>
    <dsp:sp modelId="{F588F133-5942-49E4-A94F-CE78D28135D8}">
      <dsp:nvSpPr>
        <dsp:cNvPr id="0" name=""/>
        <dsp:cNvSpPr/>
      </dsp:nvSpPr>
      <dsp:spPr>
        <a:xfrm>
          <a:off x="7904864" y="1391"/>
          <a:ext cx="908208" cy="908208"/>
        </a:xfrm>
        <a:prstGeom prst="ellipse">
          <a:avLst/>
        </a:prstGeom>
        <a:solidFill>
          <a:schemeClr val="accent2">
            <a:hueOff val="-882249"/>
            <a:satOff val="995"/>
            <a:lumOff val="2353"/>
            <a:alphaOff val="0"/>
          </a:schemeClr>
        </a:solidFill>
        <a:ln>
          <a:noFill/>
        </a:ln>
        <a:effectLst/>
      </dsp:spPr>
      <dsp:style>
        <a:lnRef idx="0">
          <a:scrgbClr r="0" g="0" b="0"/>
        </a:lnRef>
        <a:fillRef idx="1">
          <a:scrgbClr r="0" g="0" b="0"/>
        </a:fillRef>
        <a:effectRef idx="0">
          <a:scrgbClr r="0" g="0" b="0"/>
        </a:effectRef>
        <a:fontRef idx="minor"/>
      </dsp:style>
    </dsp:sp>
    <dsp:sp modelId="{2A57E7B7-C24E-43A1-9E0A-5BAE197F6AAC}">
      <dsp:nvSpPr>
        <dsp:cNvPr id="0" name=""/>
        <dsp:cNvSpPr/>
      </dsp:nvSpPr>
      <dsp:spPr>
        <a:xfrm>
          <a:off x="8098417" y="194944"/>
          <a:ext cx="521103" cy="52110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9F670C0-7E16-40D1-92F5-C161AE9353A6}">
      <dsp:nvSpPr>
        <dsp:cNvPr id="0" name=""/>
        <dsp:cNvSpPr/>
      </dsp:nvSpPr>
      <dsp:spPr>
        <a:xfrm>
          <a:off x="7614535" y="1192485"/>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a:t>36% ont déjà fait un stage dans une entreprise proche de chez eux</a:t>
          </a:r>
          <a:endParaRPr lang="en-US" sz="1100" kern="1200"/>
        </a:p>
      </dsp:txBody>
      <dsp:txXfrm>
        <a:off x="7614535" y="1192485"/>
        <a:ext cx="1488867" cy="632768"/>
      </dsp:txXfrm>
    </dsp:sp>
    <dsp:sp modelId="{C1D4142E-1979-459D-A7B9-78382A2AFBD0}">
      <dsp:nvSpPr>
        <dsp:cNvPr id="0" name=""/>
        <dsp:cNvSpPr/>
      </dsp:nvSpPr>
      <dsp:spPr>
        <a:xfrm>
          <a:off x="3531317" y="2197470"/>
          <a:ext cx="908208" cy="908208"/>
        </a:xfrm>
        <a:prstGeom prst="ellipse">
          <a:avLst/>
        </a:prstGeom>
        <a:solidFill>
          <a:schemeClr val="accent2">
            <a:hueOff val="-1102811"/>
            <a:satOff val="1243"/>
            <a:lumOff val="2942"/>
            <a:alphaOff val="0"/>
          </a:schemeClr>
        </a:solidFill>
        <a:ln>
          <a:noFill/>
        </a:ln>
        <a:effectLst/>
      </dsp:spPr>
      <dsp:style>
        <a:lnRef idx="0">
          <a:scrgbClr r="0" g="0" b="0"/>
        </a:lnRef>
        <a:fillRef idx="1">
          <a:scrgbClr r="0" g="0" b="0"/>
        </a:fillRef>
        <a:effectRef idx="0">
          <a:scrgbClr r="0" g="0" b="0"/>
        </a:effectRef>
        <a:fontRef idx="minor"/>
      </dsp:style>
    </dsp:sp>
    <dsp:sp modelId="{9BF938DA-0ACB-4AF9-9BDC-6053786E1B7C}">
      <dsp:nvSpPr>
        <dsp:cNvPr id="0" name=""/>
        <dsp:cNvSpPr/>
      </dsp:nvSpPr>
      <dsp:spPr>
        <a:xfrm>
          <a:off x="3724869" y="2391023"/>
          <a:ext cx="521103" cy="52110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9EDB61A-383E-4C26-9FCA-2443F7EDFC23}">
      <dsp:nvSpPr>
        <dsp:cNvPr id="0" name=""/>
        <dsp:cNvSpPr/>
      </dsp:nvSpPr>
      <dsp:spPr>
        <a:xfrm>
          <a:off x="3240987" y="3388564"/>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b="1" u="sng" kern="1200"/>
            <a:t>Après le projet </a:t>
          </a:r>
          <a:r>
            <a:rPr lang="fr-FR" sz="1100" kern="1200"/>
            <a:t>:</a:t>
          </a:r>
          <a:endParaRPr lang="en-US" sz="1100" kern="1200"/>
        </a:p>
      </dsp:txBody>
      <dsp:txXfrm>
        <a:off x="3240987" y="3388564"/>
        <a:ext cx="1488867" cy="632768"/>
      </dsp:txXfrm>
    </dsp:sp>
    <dsp:sp modelId="{B81E174F-62A5-4AA6-90C6-F05B6D386715}">
      <dsp:nvSpPr>
        <dsp:cNvPr id="0" name=""/>
        <dsp:cNvSpPr/>
      </dsp:nvSpPr>
      <dsp:spPr>
        <a:xfrm>
          <a:off x="5280735" y="2197470"/>
          <a:ext cx="908208" cy="908208"/>
        </a:xfrm>
        <a:prstGeom prst="ellipse">
          <a:avLst/>
        </a:prstGeom>
        <a:solidFill>
          <a:schemeClr val="accent2">
            <a:hueOff val="-1323373"/>
            <a:satOff val="1492"/>
            <a:lumOff val="3530"/>
            <a:alphaOff val="0"/>
          </a:schemeClr>
        </a:solidFill>
        <a:ln>
          <a:noFill/>
        </a:ln>
        <a:effectLst/>
      </dsp:spPr>
      <dsp:style>
        <a:lnRef idx="0">
          <a:scrgbClr r="0" g="0" b="0"/>
        </a:lnRef>
        <a:fillRef idx="1">
          <a:scrgbClr r="0" g="0" b="0"/>
        </a:fillRef>
        <a:effectRef idx="0">
          <a:scrgbClr r="0" g="0" b="0"/>
        </a:effectRef>
        <a:fontRef idx="minor"/>
      </dsp:style>
    </dsp:sp>
    <dsp:sp modelId="{3D5125C0-3158-4182-9F10-84491C0909C5}">
      <dsp:nvSpPr>
        <dsp:cNvPr id="0" name=""/>
        <dsp:cNvSpPr/>
      </dsp:nvSpPr>
      <dsp:spPr>
        <a:xfrm>
          <a:off x="5474288" y="2391023"/>
          <a:ext cx="521103" cy="52110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AE2914-2E80-451C-8138-7A3A8057295C}">
      <dsp:nvSpPr>
        <dsp:cNvPr id="0" name=""/>
        <dsp:cNvSpPr/>
      </dsp:nvSpPr>
      <dsp:spPr>
        <a:xfrm>
          <a:off x="4990406" y="3388564"/>
          <a:ext cx="1488867" cy="6327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fr-FR" sz="1100" kern="1200"/>
            <a:t>57% ont découvert de nouvelles entreprises de l'ESS autour d'eux ou ont rencontré des professionnels de l'ESS</a:t>
          </a:r>
          <a:endParaRPr lang="en-US" sz="1100" kern="1200"/>
        </a:p>
      </dsp:txBody>
      <dsp:txXfrm>
        <a:off x="4990406" y="3388564"/>
        <a:ext cx="1488867" cy="63276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8C559E-1059-408A-BCCE-B785069A514A}">
      <dsp:nvSpPr>
        <dsp:cNvPr id="0" name=""/>
        <dsp:cNvSpPr/>
      </dsp:nvSpPr>
      <dsp:spPr>
        <a:xfrm>
          <a:off x="905940" y="0"/>
          <a:ext cx="5413033" cy="541303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857B44D-96BF-425D-B599-99F8BB4B861F}">
      <dsp:nvSpPr>
        <dsp:cNvPr id="0" name=""/>
        <dsp:cNvSpPr/>
      </dsp:nvSpPr>
      <dsp:spPr>
        <a:xfrm>
          <a:off x="1420178" y="514238"/>
          <a:ext cx="2111083" cy="2111083"/>
        </a:xfrm>
        <a:prstGeom prst="round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b="1" u="sng" kern="1200"/>
            <a:t>Après le projet </a:t>
          </a:r>
          <a:r>
            <a:rPr lang="fr-FR" sz="2300" kern="1200"/>
            <a:t>:</a:t>
          </a:r>
          <a:endParaRPr lang="en-US" sz="2300" kern="1200"/>
        </a:p>
      </dsp:txBody>
      <dsp:txXfrm>
        <a:off x="1523233" y="617293"/>
        <a:ext cx="1904973" cy="1904973"/>
      </dsp:txXfrm>
    </dsp:sp>
    <dsp:sp modelId="{6BDBCE40-DA1C-4540-A262-FE6A5CD2BCCC}">
      <dsp:nvSpPr>
        <dsp:cNvPr id="0" name=""/>
        <dsp:cNvSpPr/>
      </dsp:nvSpPr>
      <dsp:spPr>
        <a:xfrm>
          <a:off x="3693652" y="514238"/>
          <a:ext cx="2111083" cy="2111083"/>
        </a:xfrm>
        <a:prstGeom prst="round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53% disent que l'ambiance de la classe s'est améliorée</a:t>
          </a:r>
          <a:endParaRPr lang="en-US" sz="2300" kern="1200"/>
        </a:p>
      </dsp:txBody>
      <dsp:txXfrm>
        <a:off x="3796707" y="617293"/>
        <a:ext cx="1904973" cy="1904973"/>
      </dsp:txXfrm>
    </dsp:sp>
    <dsp:sp modelId="{8EEEB240-0D10-46BD-93F6-4702E05B476A}">
      <dsp:nvSpPr>
        <dsp:cNvPr id="0" name=""/>
        <dsp:cNvSpPr/>
      </dsp:nvSpPr>
      <dsp:spPr>
        <a:xfrm>
          <a:off x="1420178" y="2787712"/>
          <a:ext cx="2111083" cy="2111083"/>
        </a:xfrm>
        <a:prstGeom prst="round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40% disent que les relations avec les enseignants se sont améliorées</a:t>
          </a:r>
          <a:endParaRPr lang="en-US" sz="2300" kern="1200"/>
        </a:p>
      </dsp:txBody>
      <dsp:txXfrm>
        <a:off x="1523233" y="2890767"/>
        <a:ext cx="1904973" cy="1904973"/>
      </dsp:txXfrm>
    </dsp:sp>
    <dsp:sp modelId="{78E8A4BA-19CF-402A-9202-5F6B5432CE6B}">
      <dsp:nvSpPr>
        <dsp:cNvPr id="0" name=""/>
        <dsp:cNvSpPr/>
      </dsp:nvSpPr>
      <dsp:spPr>
        <a:xfrm>
          <a:off x="3693652" y="2787712"/>
          <a:ext cx="2111083" cy="2111083"/>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fr-FR" sz="2300" kern="1200"/>
            <a:t>59% disent que les relations avec les autres élèves se sont améliorées</a:t>
          </a:r>
          <a:endParaRPr lang="en-US" sz="2300" kern="1200"/>
        </a:p>
      </dsp:txBody>
      <dsp:txXfrm>
        <a:off x="3796707" y="2890767"/>
        <a:ext cx="1904973" cy="1904973"/>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598B9-A58E-44F7-9ECC-789D287AB142}" type="datetimeFigureOut">
              <a:rPr lang="fr-FR" smtClean="0"/>
              <a:t>22/11/2022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41D31F-9F9C-46A2-A221-7C273817B7CB}" type="slidenum">
              <a:rPr lang="fr-FR" smtClean="0"/>
              <a:t>‹N°›</a:t>
            </a:fld>
            <a:endParaRPr lang="fr-FR"/>
          </a:p>
        </p:txBody>
      </p:sp>
    </p:spTree>
    <p:extLst>
      <p:ext uri="{BB962C8B-B14F-4D97-AF65-F5344CB8AC3E}">
        <p14:creationId xmlns:p14="http://schemas.microsoft.com/office/powerpoint/2010/main" val="3571193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Enjeu : faire découvrir le dispositif</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a:t>
            </a:fld>
            <a:endParaRPr lang="fr-FR"/>
          </a:p>
        </p:txBody>
      </p:sp>
    </p:spTree>
    <p:extLst>
      <p:ext uri="{BB962C8B-B14F-4D97-AF65-F5344CB8AC3E}">
        <p14:creationId xmlns:p14="http://schemas.microsoft.com/office/powerpoint/2010/main" val="1990280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projets MESSE peuvent prendre différentes formes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15</a:t>
            </a:fld>
            <a:endParaRPr lang="fr-FR"/>
          </a:p>
        </p:txBody>
      </p:sp>
    </p:spTree>
    <p:extLst>
      <p:ext uri="{BB962C8B-B14F-4D97-AF65-F5344CB8AC3E}">
        <p14:creationId xmlns:p14="http://schemas.microsoft.com/office/powerpoint/2010/main" val="34922054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ea typeface="Calibri"/>
                <a:cs typeface="Calibri"/>
              </a:rPr>
              <a:t>citoyenneté</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16</a:t>
            </a:fld>
            <a:endParaRPr lang="fr-FR"/>
          </a:p>
        </p:txBody>
      </p:sp>
    </p:spTree>
    <p:extLst>
      <p:ext uri="{BB962C8B-B14F-4D97-AF65-F5344CB8AC3E}">
        <p14:creationId xmlns:p14="http://schemas.microsoft.com/office/powerpoint/2010/main" val="13271663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Thématiques transversales – lien avec DD</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17</a:t>
            </a:fld>
            <a:endParaRPr lang="fr-FR"/>
          </a:p>
        </p:txBody>
      </p:sp>
    </p:spTree>
    <p:extLst>
      <p:ext uri="{BB962C8B-B14F-4D97-AF65-F5344CB8AC3E}">
        <p14:creationId xmlns:p14="http://schemas.microsoft.com/office/powerpoint/2010/main" val="11440332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vrai attrait pour l’ESS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18</a:t>
            </a:fld>
            <a:endParaRPr lang="fr-FR"/>
          </a:p>
        </p:txBody>
      </p:sp>
    </p:spTree>
    <p:extLst>
      <p:ext uri="{BB962C8B-B14F-4D97-AF65-F5344CB8AC3E}">
        <p14:creationId xmlns:p14="http://schemas.microsoft.com/office/powerpoint/2010/main" val="31872404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Cela peut peut-être s’expliquer par le fait que les valeurs et les principes de l’ESS sont complexes à appréhender</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19</a:t>
            </a:fld>
            <a:endParaRPr lang="fr-FR"/>
          </a:p>
        </p:txBody>
      </p:sp>
    </p:spTree>
    <p:extLst>
      <p:ext uri="{BB962C8B-B14F-4D97-AF65-F5344CB8AC3E}">
        <p14:creationId xmlns:p14="http://schemas.microsoft.com/office/powerpoint/2010/main" val="23938953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Grand succès des valeurs démocratiques et coopératives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20</a:t>
            </a:fld>
            <a:endParaRPr lang="fr-FR"/>
          </a:p>
        </p:txBody>
      </p:sp>
    </p:spTree>
    <p:extLst>
      <p:ext uri="{BB962C8B-B14F-4D97-AF65-F5344CB8AC3E}">
        <p14:creationId xmlns:p14="http://schemas.microsoft.com/office/powerpoint/2010/main" val="216570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Mon ESS à l’Ecole, ce n’est pas que découvrir l’ESS, c’est aussi prendre conscience que l’on fonctionne en collectif </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21</a:t>
            </a:fld>
            <a:endParaRPr lang="fr-FR"/>
          </a:p>
        </p:txBody>
      </p:sp>
    </p:spTree>
    <p:extLst>
      <p:ext uri="{BB962C8B-B14F-4D97-AF65-F5344CB8AC3E}">
        <p14:creationId xmlns:p14="http://schemas.microsoft.com/office/powerpoint/2010/main" val="19519734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Garder si beaucoup de profs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22</a:t>
            </a:fld>
            <a:endParaRPr lang="fr-FR"/>
          </a:p>
        </p:txBody>
      </p:sp>
    </p:spTree>
    <p:extLst>
      <p:ext uri="{BB962C8B-B14F-4D97-AF65-F5344CB8AC3E}">
        <p14:creationId xmlns:p14="http://schemas.microsoft.com/office/powerpoint/2010/main" val="17656850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Etat des lieux : l’ESS reste difficile à cerner pour les élèves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25</a:t>
            </a:fld>
            <a:endParaRPr lang="fr-FR"/>
          </a:p>
        </p:txBody>
      </p:sp>
    </p:spTree>
    <p:extLst>
      <p:ext uri="{BB962C8B-B14F-4D97-AF65-F5344CB8AC3E}">
        <p14:creationId xmlns:p14="http://schemas.microsoft.com/office/powerpoint/2010/main" val="2129113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26</a:t>
            </a:fld>
            <a:endParaRPr lang="fr-FR"/>
          </a:p>
        </p:txBody>
      </p:sp>
    </p:spTree>
    <p:extLst>
      <p:ext uri="{BB962C8B-B14F-4D97-AF65-F5344CB8AC3E}">
        <p14:creationId xmlns:p14="http://schemas.microsoft.com/office/powerpoint/2010/main" val="362943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Passer la vidéo 4 projets !!</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3</a:t>
            </a:fld>
            <a:endParaRPr lang="fr-FR"/>
          </a:p>
        </p:txBody>
      </p:sp>
    </p:spTree>
    <p:extLst>
      <p:ext uri="{BB962C8B-B14F-4D97-AF65-F5344CB8AC3E}">
        <p14:creationId xmlns:p14="http://schemas.microsoft.com/office/powerpoint/2010/main" val="25348487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141 filles – une 50 aine de garçons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Avant le projet : 225 élèves Après le projet : 153 élèves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Majorité de cycle 4, et de lycées, on voit l’intérêt à ces âges de sensibiliser</a:t>
            </a:r>
          </a:p>
          <a:p>
            <a:endParaRPr lang="fr-FR" dirty="0"/>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27</a:t>
            </a:fld>
            <a:endParaRPr lang="fr-FR"/>
          </a:p>
        </p:txBody>
      </p:sp>
    </p:spTree>
    <p:extLst>
      <p:ext uri="{BB962C8B-B14F-4D97-AF65-F5344CB8AC3E}">
        <p14:creationId xmlns:p14="http://schemas.microsoft.com/office/powerpoint/2010/main" val="37490741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De nombreuses compétences sont développées pendant le projet</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28</a:t>
            </a:fld>
            <a:endParaRPr lang="fr-FR"/>
          </a:p>
        </p:txBody>
      </p:sp>
    </p:spTree>
    <p:extLst>
      <p:ext uri="{BB962C8B-B14F-4D97-AF65-F5344CB8AC3E}">
        <p14:creationId xmlns:p14="http://schemas.microsoft.com/office/powerpoint/2010/main" val="393514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L’orientation, un enjeu fort, développer les passerelles entre les études, la scolarité et les débouchés professionnels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32</a:t>
            </a:fld>
            <a:endParaRPr lang="fr-FR"/>
          </a:p>
        </p:txBody>
      </p:sp>
    </p:spTree>
    <p:extLst>
      <p:ext uri="{BB962C8B-B14F-4D97-AF65-F5344CB8AC3E}">
        <p14:creationId xmlns:p14="http://schemas.microsoft.com/office/powerpoint/2010/main" val="3432133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Même remarque que pour les </a:t>
            </a:r>
            <a:r>
              <a:rPr lang="fr-FR" dirty="0" err="1"/>
              <a:t>enseignant.e.s</a:t>
            </a:r>
            <a:r>
              <a:rPr lang="fr-FR" dirty="0"/>
              <a:t>, l’idée de travailler ensemble est dure à appréhender mais on voit que cela a un impact sur les jeunes et le collectif</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33</a:t>
            </a:fld>
            <a:endParaRPr lang="fr-FR"/>
          </a:p>
        </p:txBody>
      </p:sp>
    </p:spTree>
    <p:extLst>
      <p:ext uri="{BB962C8B-B14F-4D97-AF65-F5344CB8AC3E}">
        <p14:creationId xmlns:p14="http://schemas.microsoft.com/office/powerpoint/2010/main" val="15756075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ea typeface="Calibri"/>
              <a:cs typeface="Calibri"/>
            </a:endParaRP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34</a:t>
            </a:fld>
            <a:endParaRPr lang="fr-FR"/>
          </a:p>
        </p:txBody>
      </p:sp>
    </p:spTree>
    <p:extLst>
      <p:ext uri="{BB962C8B-B14F-4D97-AF65-F5344CB8AC3E}">
        <p14:creationId xmlns:p14="http://schemas.microsoft.com/office/powerpoint/2010/main" val="40597858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Retrouvez les flyers de l’étude d’impact</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35</a:t>
            </a:fld>
            <a:endParaRPr lang="fr-FR"/>
          </a:p>
        </p:txBody>
      </p:sp>
    </p:spTree>
    <p:extLst>
      <p:ext uri="{BB962C8B-B14F-4D97-AF65-F5344CB8AC3E}">
        <p14:creationId xmlns:p14="http://schemas.microsoft.com/office/powerpoint/2010/main" val="213197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6:notes"/>
          <p:cNvSpPr txBox="1">
            <a:spLocks noGrp="1"/>
          </p:cNvSpPr>
          <p:nvPr>
            <p:ph type="body" idx="1"/>
          </p:nvPr>
        </p:nvSpPr>
        <p:spPr>
          <a:xfrm>
            <a:off x="688975" y="4822825"/>
            <a:ext cx="5510213" cy="39449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2" name="Google Shape;202;p6: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5865dd30f1_0_32:notes"/>
          <p:cNvSpPr>
            <a:spLocks noGrp="1" noRot="1" noChangeAspect="1"/>
          </p:cNvSpPr>
          <p:nvPr>
            <p:ph type="sldImg" idx="2"/>
          </p:nvPr>
        </p:nvSpPr>
        <p:spPr>
          <a:xfrm>
            <a:off x="439738" y="1252538"/>
            <a:ext cx="6008687" cy="33813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5865dd30f1_0_32:notes"/>
          <p:cNvSpPr txBox="1">
            <a:spLocks noGrp="1"/>
          </p:cNvSpPr>
          <p:nvPr>
            <p:ph type="body" idx="1"/>
          </p:nvPr>
        </p:nvSpPr>
        <p:spPr>
          <a:xfrm>
            <a:off x="688975" y="4822825"/>
            <a:ext cx="5510100" cy="39450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5865dd30f1_0_32:notes"/>
          <p:cNvSpPr txBox="1">
            <a:spLocks noGrp="1"/>
          </p:cNvSpPr>
          <p:nvPr>
            <p:ph type="sldNum" idx="12"/>
          </p:nvPr>
        </p:nvSpPr>
        <p:spPr>
          <a:xfrm>
            <a:off x="3902075" y="9518650"/>
            <a:ext cx="2984400" cy="5016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fr-FR"/>
              <a:t>5</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Comment ?</a:t>
            </a:r>
            <a:br>
              <a:rPr lang="fr-FR" dirty="0"/>
            </a:br>
            <a:r>
              <a:rPr lang="fr-FR" dirty="0"/>
              <a:t>Questionnaires pré et post projets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9</a:t>
            </a:fld>
            <a:endParaRPr lang="fr-FR"/>
          </a:p>
        </p:txBody>
      </p:sp>
    </p:spTree>
    <p:extLst>
      <p:ext uri="{BB962C8B-B14F-4D97-AF65-F5344CB8AC3E}">
        <p14:creationId xmlns:p14="http://schemas.microsoft.com/office/powerpoint/2010/main" val="2698461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
            </a:r>
            <a:r>
              <a:rPr lang="fr-FR" dirty="0" err="1"/>
              <a:t>enseignant.e.s</a:t>
            </a:r>
            <a:r>
              <a:rPr lang="fr-FR" dirty="0"/>
              <a:t> n’ont pour la plupart pas expérimenté un projet ESS</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11</a:t>
            </a:fld>
            <a:endParaRPr lang="fr-FR"/>
          </a:p>
        </p:txBody>
      </p:sp>
    </p:spTree>
    <p:extLst>
      <p:ext uri="{BB962C8B-B14F-4D97-AF65-F5344CB8AC3E}">
        <p14:creationId xmlns:p14="http://schemas.microsoft.com/office/powerpoint/2010/main" val="2687122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L’ESS est un peu connue et les engagements associatifs des </a:t>
            </a:r>
            <a:r>
              <a:rPr lang="fr-FR" dirty="0" err="1"/>
              <a:t>enseignant.e.s</a:t>
            </a:r>
            <a:r>
              <a:rPr lang="fr-FR" dirty="0"/>
              <a:t> </a:t>
            </a:r>
            <a:r>
              <a:rPr lang="fr-FR" dirty="0" err="1"/>
              <a:t>impliqué.e.s</a:t>
            </a:r>
            <a:r>
              <a:rPr lang="fr-FR" dirty="0"/>
              <a:t> restent la majorité (+ syndicalisme)</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12</a:t>
            </a:fld>
            <a:endParaRPr lang="fr-FR"/>
          </a:p>
        </p:txBody>
      </p:sp>
    </p:spTree>
    <p:extLst>
      <p:ext uri="{BB962C8B-B14F-4D97-AF65-F5344CB8AC3E}">
        <p14:creationId xmlns:p14="http://schemas.microsoft.com/office/powerpoint/2010/main" val="11166686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 vrai enjeu à rapprocher le monde de l’entreprise et celui de l’Ecole</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13</a:t>
            </a:fld>
            <a:endParaRPr lang="fr-FR"/>
          </a:p>
        </p:txBody>
      </p:sp>
    </p:spTree>
    <p:extLst>
      <p:ext uri="{BB962C8B-B14F-4D97-AF65-F5344CB8AC3E}">
        <p14:creationId xmlns:p14="http://schemas.microsoft.com/office/powerpoint/2010/main" val="2838639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a:t>
            </a:r>
            <a:r>
              <a:rPr lang="fr-FR" dirty="0" err="1"/>
              <a:t>enseignant.e.s</a:t>
            </a:r>
            <a:r>
              <a:rPr lang="fr-FR" dirty="0"/>
              <a:t> pour la plupart ont déjà réalisé des projets, cela corrobore l’objectif de faire entrer les </a:t>
            </a:r>
            <a:r>
              <a:rPr lang="fr-FR" dirty="0" err="1"/>
              <a:t>acteur.rice.s</a:t>
            </a:r>
            <a:r>
              <a:rPr lang="fr-FR" dirty="0"/>
              <a:t> de l’ESS, </a:t>
            </a:r>
            <a:r>
              <a:rPr lang="fr-FR" dirty="0" err="1"/>
              <a:t>militant.e.s</a:t>
            </a:r>
            <a:r>
              <a:rPr lang="fr-FR" dirty="0"/>
              <a:t>, </a:t>
            </a:r>
            <a:r>
              <a:rPr lang="fr-FR" dirty="0" err="1"/>
              <a:t>salarié.e.s</a:t>
            </a:r>
            <a:r>
              <a:rPr lang="fr-FR" dirty="0"/>
              <a:t>, bénévoles à l’Ecole</a:t>
            </a:r>
          </a:p>
        </p:txBody>
      </p:sp>
      <p:sp>
        <p:nvSpPr>
          <p:cNvPr id="4" name="Espace réservé du numéro de diapositive 3"/>
          <p:cNvSpPr>
            <a:spLocks noGrp="1"/>
          </p:cNvSpPr>
          <p:nvPr>
            <p:ph type="sldNum" sz="quarter" idx="5"/>
          </p:nvPr>
        </p:nvSpPr>
        <p:spPr/>
        <p:txBody>
          <a:bodyPr/>
          <a:lstStyle/>
          <a:p>
            <a:fld id="{8C41D31F-9F9C-46A2-A221-7C273817B7CB}" type="slidenum">
              <a:rPr lang="fr-FR" smtClean="0"/>
              <a:t>14</a:t>
            </a:fld>
            <a:endParaRPr lang="fr-FR"/>
          </a:p>
        </p:txBody>
      </p:sp>
    </p:spTree>
    <p:extLst>
      <p:ext uri="{BB962C8B-B14F-4D97-AF65-F5344CB8AC3E}">
        <p14:creationId xmlns:p14="http://schemas.microsoft.com/office/powerpoint/2010/main" val="27779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lvl1pPr algn="l">
              <a:defRPr/>
            </a:lvl1pPr>
          </a:lstStyle>
          <a:p>
            <a:r>
              <a:rPr lang="fr-FR"/>
              <a:t>Bilan intermédiaire Février 2021</a:t>
            </a:r>
            <a:endParaRPr lang="fr-FR" dirty="0"/>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830D6F-5EB9-486E-8A6D-381C1E2AFD09}"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1932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1DC41A-AF38-47B0-9DBB-B558E6536EB2}" type="datetimeFigureOut">
              <a:rPr lang="fr-FR" smtClean="0"/>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29112988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r-FR"/>
              <a:t>Modifiez le style du titre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1DC41A-AF38-47B0-9DBB-B558E6536EB2}" type="datetimeFigureOut">
              <a:rPr lang="fr-FR" smtClean="0"/>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830D6F-5EB9-486E-8A6D-381C1E2AFD09}" type="slidenum">
              <a:rPr lang="fr-FR" smtClean="0"/>
              <a:t>‹N°›</a:t>
            </a:fld>
            <a:endParaRPr lang="fr-FR"/>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8537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D1DC41A-AF38-47B0-9DBB-B558E6536EB2}" type="datetimeFigureOut">
              <a:rPr lang="fr-FR" smtClean="0"/>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1967926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r-FR"/>
              <a:t>Modifiez le style du titre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8D1DC41A-AF38-47B0-9DBB-B558E6536EB2}" type="datetimeFigureOut">
              <a:rPr lang="fr-FR" smtClean="0"/>
              <a:t>22/11/2022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D830D6F-5EB9-486E-8A6D-381C1E2AFD09}"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5379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r-FR"/>
              <a:t>Modifiez le style du titre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8D1DC41A-AF38-47B0-9DBB-B558E6536EB2}" type="datetimeFigureOut">
              <a:rPr lang="fr-FR" smtClean="0"/>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16913577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02412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r-FR"/>
              <a:t>Cliquez pour modifier les styles du texte du masque</a:t>
            </a:r>
          </a:p>
        </p:txBody>
      </p:sp>
      <p:sp>
        <p:nvSpPr>
          <p:cNvPr id="6" name="Content Placeholder 5"/>
          <p:cNvSpPr>
            <a:spLocks noGrp="1"/>
          </p:cNvSpPr>
          <p:nvPr>
            <p:ph sz="quarter" idx="4"/>
          </p:nvPr>
        </p:nvSpPr>
        <p:spPr>
          <a:xfrm>
            <a:off x="5990888" y="2967788"/>
            <a:ext cx="4754880" cy="334157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r>
              <a:rPr lang="fr-FR"/>
              <a:t>Bilan intermédiaire Février 2021</a:t>
            </a:r>
          </a:p>
          <a:p>
            <a:endParaRPr lang="fr-FR" dirty="0"/>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1735372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8D1DC41A-AF38-47B0-9DBB-B558E6536EB2}" type="datetimeFigureOut">
              <a:rPr lang="fr-FR" smtClean="0"/>
              <a:t>22/11/2022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2006701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1DC41A-AF38-47B0-9DBB-B558E6536EB2}" type="datetimeFigureOut">
              <a:rPr lang="fr-FR" smtClean="0"/>
              <a:t>22/11/2022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2431275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r-FR"/>
              <a:t>Modifiez le style du titre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1DC41A-AF38-47B0-9DBB-B558E6536EB2}" type="datetimeFigureOut">
              <a:rPr lang="fr-FR" smtClean="0"/>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830D6F-5EB9-486E-8A6D-381C1E2AFD09}" type="slidenum">
              <a:rPr lang="fr-FR" smtClean="0"/>
              <a:t>‹N°›</a:t>
            </a:fld>
            <a:endParaRPr lang="fr-FR"/>
          </a:p>
        </p:txBody>
      </p:sp>
    </p:spTree>
    <p:extLst>
      <p:ext uri="{BB962C8B-B14F-4D97-AF65-F5344CB8AC3E}">
        <p14:creationId xmlns:p14="http://schemas.microsoft.com/office/powerpoint/2010/main" val="16438831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r-FR"/>
              <a:t>Modifiez le style du titre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8D1DC41A-AF38-47B0-9DBB-B558E6536EB2}" type="datetimeFigureOut">
              <a:rPr lang="fr-FR" smtClean="0"/>
              <a:t>22/11/2022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2D830D6F-5EB9-486E-8A6D-381C1E2AFD09}" type="slidenum">
              <a:rPr lang="fr-FR" smtClean="0"/>
              <a:t>‹N°›</a:t>
            </a:fld>
            <a:endParaRPr lang="fr-FR"/>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3482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r>
              <a:rPr lang="fr-FR"/>
              <a:t>Bilan intermédiaire Février 2021</a:t>
            </a:r>
          </a:p>
          <a:p>
            <a:endParaRPr lang="fr-FR"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fr-F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D830D6F-5EB9-486E-8A6D-381C1E2AFD09}" type="slidenum">
              <a:rPr lang="fr-FR" smtClean="0"/>
              <a:t>‹N°›</a:t>
            </a:fld>
            <a:endParaRPr lang="fr-FR"/>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Image 7" descr="Une image contenant texte&#10;&#10;Description générée automatiquement">
            <a:extLst>
              <a:ext uri="{FF2B5EF4-FFF2-40B4-BE49-F238E27FC236}">
                <a16:creationId xmlns:a16="http://schemas.microsoft.com/office/drawing/2014/main" id="{5E4CDD13-9437-4D58-A88D-21967F5BB7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584849" y="16782"/>
            <a:ext cx="2905462" cy="1434647"/>
          </a:xfrm>
          <a:prstGeom prst="rect">
            <a:avLst/>
          </a:prstGeom>
        </p:spPr>
      </p:pic>
    </p:spTree>
    <p:extLst>
      <p:ext uri="{BB962C8B-B14F-4D97-AF65-F5344CB8AC3E}">
        <p14:creationId xmlns:p14="http://schemas.microsoft.com/office/powerpoint/2010/main" val="3120507672"/>
      </p:ext>
    </p:extLst>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 id="2147483772" r:id="rId10"/>
    <p:sldLayoutId id="2147483773"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64.png"/></Relationships>
</file>

<file path=ppt/slides/_rels/slide1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68.png"/><Relationship Id="rId4" Type="http://schemas.openxmlformats.org/officeDocument/2006/relationships/image" Target="../media/image6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8.png"/></Relationships>
</file>

<file path=ppt/slides/_rels/slide29.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time_continue=3&amp;v=-bjFVtjeglU&amp;feature=emb_title&amp;themeRefresh=1"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2.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3" Type="http://schemas.openxmlformats.org/officeDocument/2006/relationships/image" Target="../media/image14.png"/><Relationship Id="rId18" Type="http://schemas.openxmlformats.org/officeDocument/2006/relationships/image" Target="../media/image19.jpg"/><Relationship Id="rId26" Type="http://schemas.openxmlformats.org/officeDocument/2006/relationships/image" Target="../media/image27.jpg"/><Relationship Id="rId39" Type="http://schemas.openxmlformats.org/officeDocument/2006/relationships/image" Target="../media/image40.png"/><Relationship Id="rId21" Type="http://schemas.openxmlformats.org/officeDocument/2006/relationships/image" Target="../media/image22.gif"/><Relationship Id="rId34" Type="http://schemas.openxmlformats.org/officeDocument/2006/relationships/image" Target="../media/image35.gif"/><Relationship Id="rId42" Type="http://schemas.openxmlformats.org/officeDocument/2006/relationships/image" Target="../media/image43.png"/><Relationship Id="rId47" Type="http://schemas.openxmlformats.org/officeDocument/2006/relationships/image" Target="../media/image48.png"/><Relationship Id="rId50" Type="http://schemas.openxmlformats.org/officeDocument/2006/relationships/image" Target="../media/image51.jpg"/><Relationship Id="rId55" Type="http://schemas.openxmlformats.org/officeDocument/2006/relationships/image" Target="../media/image56.png"/><Relationship Id="rId7" Type="http://schemas.openxmlformats.org/officeDocument/2006/relationships/image" Target="../media/image8.png"/><Relationship Id="rId2" Type="http://schemas.openxmlformats.org/officeDocument/2006/relationships/notesSlide" Target="../notesSlides/notesSlide3.xml"/><Relationship Id="rId16" Type="http://schemas.openxmlformats.org/officeDocument/2006/relationships/image" Target="../media/image17.tiff"/><Relationship Id="rId29" Type="http://schemas.openxmlformats.org/officeDocument/2006/relationships/image" Target="../media/image30.png"/><Relationship Id="rId11" Type="http://schemas.openxmlformats.org/officeDocument/2006/relationships/image" Target="../media/image12.png"/><Relationship Id="rId24" Type="http://schemas.openxmlformats.org/officeDocument/2006/relationships/image" Target="../media/image25.png"/><Relationship Id="rId32" Type="http://schemas.openxmlformats.org/officeDocument/2006/relationships/image" Target="../media/image33.jpeg"/><Relationship Id="rId37" Type="http://schemas.openxmlformats.org/officeDocument/2006/relationships/image" Target="../media/image38.png"/><Relationship Id="rId40" Type="http://schemas.openxmlformats.org/officeDocument/2006/relationships/image" Target="../media/image41.png"/><Relationship Id="rId45" Type="http://schemas.openxmlformats.org/officeDocument/2006/relationships/image" Target="../media/image46.png"/><Relationship Id="rId53" Type="http://schemas.openxmlformats.org/officeDocument/2006/relationships/image" Target="../media/image54.png"/><Relationship Id="rId58" Type="http://schemas.openxmlformats.org/officeDocument/2006/relationships/image" Target="../media/image59.png"/><Relationship Id="rId5" Type="http://schemas.openxmlformats.org/officeDocument/2006/relationships/image" Target="../media/image6.jpg"/><Relationship Id="rId19" Type="http://schemas.openxmlformats.org/officeDocument/2006/relationships/image" Target="../media/image20.png"/><Relationship Id="rId4" Type="http://schemas.openxmlformats.org/officeDocument/2006/relationships/image" Target="../media/image5.png"/><Relationship Id="rId9" Type="http://schemas.openxmlformats.org/officeDocument/2006/relationships/image" Target="../media/image10.png"/><Relationship Id="rId14" Type="http://schemas.openxmlformats.org/officeDocument/2006/relationships/image" Target="../media/image15.png"/><Relationship Id="rId22" Type="http://schemas.openxmlformats.org/officeDocument/2006/relationships/image" Target="../media/image23.png"/><Relationship Id="rId27" Type="http://schemas.openxmlformats.org/officeDocument/2006/relationships/image" Target="../media/image28.png"/><Relationship Id="rId30" Type="http://schemas.openxmlformats.org/officeDocument/2006/relationships/image" Target="../media/image31.jpg"/><Relationship Id="rId35" Type="http://schemas.openxmlformats.org/officeDocument/2006/relationships/image" Target="../media/image36.png"/><Relationship Id="rId43" Type="http://schemas.openxmlformats.org/officeDocument/2006/relationships/image" Target="../media/image44.jpg"/><Relationship Id="rId48" Type="http://schemas.openxmlformats.org/officeDocument/2006/relationships/image" Target="../media/image49.jpg"/><Relationship Id="rId56" Type="http://schemas.openxmlformats.org/officeDocument/2006/relationships/image" Target="../media/image57.png"/><Relationship Id="rId8" Type="http://schemas.openxmlformats.org/officeDocument/2006/relationships/image" Target="../media/image9.png"/><Relationship Id="rId51" Type="http://schemas.openxmlformats.org/officeDocument/2006/relationships/image" Target="../media/image52.png"/><Relationship Id="rId3" Type="http://schemas.openxmlformats.org/officeDocument/2006/relationships/image" Target="../media/image4.png"/><Relationship Id="rId12" Type="http://schemas.openxmlformats.org/officeDocument/2006/relationships/image" Target="../media/image13.png"/><Relationship Id="rId17" Type="http://schemas.openxmlformats.org/officeDocument/2006/relationships/image" Target="../media/image18.png"/><Relationship Id="rId25" Type="http://schemas.openxmlformats.org/officeDocument/2006/relationships/image" Target="../media/image26.png"/><Relationship Id="rId33" Type="http://schemas.openxmlformats.org/officeDocument/2006/relationships/image" Target="../media/image34.png"/><Relationship Id="rId38" Type="http://schemas.openxmlformats.org/officeDocument/2006/relationships/image" Target="../media/image39.png"/><Relationship Id="rId46" Type="http://schemas.openxmlformats.org/officeDocument/2006/relationships/image" Target="../media/image47.png"/><Relationship Id="rId59" Type="http://schemas.openxmlformats.org/officeDocument/2006/relationships/image" Target="../media/image60.png"/><Relationship Id="rId20" Type="http://schemas.openxmlformats.org/officeDocument/2006/relationships/image" Target="../media/image21.png"/><Relationship Id="rId41" Type="http://schemas.openxmlformats.org/officeDocument/2006/relationships/image" Target="../media/image42.png"/><Relationship Id="rId54"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image" Target="../media/image7.png"/><Relationship Id="rId15" Type="http://schemas.openxmlformats.org/officeDocument/2006/relationships/image" Target="../media/image16.png"/><Relationship Id="rId23" Type="http://schemas.openxmlformats.org/officeDocument/2006/relationships/image" Target="../media/image24.png"/><Relationship Id="rId28" Type="http://schemas.openxmlformats.org/officeDocument/2006/relationships/image" Target="../media/image29.png"/><Relationship Id="rId36" Type="http://schemas.openxmlformats.org/officeDocument/2006/relationships/image" Target="../media/image37.png"/><Relationship Id="rId49" Type="http://schemas.openxmlformats.org/officeDocument/2006/relationships/image" Target="../media/image50.jpg"/><Relationship Id="rId57" Type="http://schemas.openxmlformats.org/officeDocument/2006/relationships/image" Target="../media/image58.png"/><Relationship Id="rId10" Type="http://schemas.openxmlformats.org/officeDocument/2006/relationships/image" Target="../media/image11.png"/><Relationship Id="rId31" Type="http://schemas.openxmlformats.org/officeDocument/2006/relationships/image" Target="../media/image32.png"/><Relationship Id="rId44" Type="http://schemas.openxmlformats.org/officeDocument/2006/relationships/image" Target="../media/image45.png"/><Relationship Id="rId52" Type="http://schemas.openxmlformats.org/officeDocument/2006/relationships/image" Target="../media/image53.jpg"/></Relationships>
</file>

<file path=ppt/slides/_rels/slide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636805" y="640080"/>
            <a:ext cx="3378099" cy="3034857"/>
          </a:xfrm>
        </p:spPr>
        <p:txBody>
          <a:bodyPr anchor="b">
            <a:normAutofit/>
          </a:bodyPr>
          <a:lstStyle/>
          <a:p>
            <a:r>
              <a:rPr lang="fr-FR" sz="3700" b="1"/>
              <a:t>Restitution de l’étude d’impact « Mon ESS à l’Ecole » 2021-2022</a:t>
            </a:r>
          </a:p>
        </p:txBody>
      </p:sp>
      <p:sp>
        <p:nvSpPr>
          <p:cNvPr id="3" name="Sous-titre 2">
            <a:extLst>
              <a:ext uri="{FF2B5EF4-FFF2-40B4-BE49-F238E27FC236}">
                <a16:creationId xmlns:a16="http://schemas.microsoft.com/office/drawing/2014/main" id="{97916A00-B066-43C7-ACC7-D441EF423A71}"/>
              </a:ext>
            </a:extLst>
          </p:cNvPr>
          <p:cNvSpPr>
            <a:spLocks noGrp="1"/>
          </p:cNvSpPr>
          <p:nvPr>
            <p:ph type="subTitle" idx="1"/>
          </p:nvPr>
        </p:nvSpPr>
        <p:spPr>
          <a:xfrm>
            <a:off x="636806" y="3849539"/>
            <a:ext cx="3378098" cy="2367405"/>
          </a:xfrm>
        </p:spPr>
        <p:txBody>
          <a:bodyPr anchor="t">
            <a:normAutofit/>
          </a:bodyPr>
          <a:lstStyle/>
          <a:p>
            <a:pPr algn="r"/>
            <a:r>
              <a:rPr lang="fr-FR" sz="1600" u="sng"/>
              <a:t>Jeudi 24 novembre 2022</a:t>
            </a:r>
          </a:p>
          <a:p>
            <a:pPr algn="r"/>
            <a:r>
              <a:rPr lang="fr-FR" sz="1600"/>
              <a:t>A l’occasion du Mois de l’ESS en partenariat avec la Chambre Régionale de l’Economie Sociale et Solidaire Auvergne-Rhône-Alpes et Sciences-Po Grenoble</a:t>
            </a:r>
          </a:p>
          <a:p>
            <a:pPr algn="r"/>
            <a:r>
              <a:rPr lang="fr-FR" sz="1600" i="1"/>
              <a:t>1030 av. Centrale, 38400, Saint-Martin-d’Hères</a:t>
            </a:r>
          </a:p>
        </p:txBody>
      </p:sp>
      <p:cxnSp>
        <p:nvCxnSpPr>
          <p:cNvPr id="13" name="Straight Connector 12">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Image 5">
            <a:extLst>
              <a:ext uri="{FF2B5EF4-FFF2-40B4-BE49-F238E27FC236}">
                <a16:creationId xmlns:a16="http://schemas.microsoft.com/office/drawing/2014/main" id="{0D2533E6-61CA-AC05-DDAB-9D736CB1DF33}"/>
              </a:ext>
            </a:extLst>
          </p:cNvPr>
          <p:cNvPicPr>
            <a:picLocks noChangeAspect="1"/>
          </p:cNvPicPr>
          <p:nvPr/>
        </p:nvPicPr>
        <p:blipFill>
          <a:blip r:embed="rId3"/>
          <a:stretch>
            <a:fillRect/>
          </a:stretch>
        </p:blipFill>
        <p:spPr>
          <a:xfrm>
            <a:off x="4654984" y="1006939"/>
            <a:ext cx="6896936" cy="4845098"/>
          </a:xfrm>
          <a:prstGeom prst="rect">
            <a:avLst/>
          </a:prstGeom>
        </p:spPr>
      </p:pic>
      <p:sp>
        <p:nvSpPr>
          <p:cNvPr id="5" name="ZoneTexte 4">
            <a:extLst>
              <a:ext uri="{FF2B5EF4-FFF2-40B4-BE49-F238E27FC236}">
                <a16:creationId xmlns:a16="http://schemas.microsoft.com/office/drawing/2014/main" id="{38D8B8B2-7E7E-4F43-9EDA-3838724B00A3}"/>
              </a:ext>
            </a:extLst>
          </p:cNvPr>
          <p:cNvSpPr txBox="1"/>
          <p:nvPr/>
        </p:nvSpPr>
        <p:spPr>
          <a:xfrm>
            <a:off x="3048828" y="3244334"/>
            <a:ext cx="6097656" cy="369332"/>
          </a:xfrm>
          <a:prstGeom prst="rect">
            <a:avLst/>
          </a:prstGeom>
          <a:noFill/>
        </p:spPr>
        <p:txBody>
          <a:bodyPr wrap="square">
            <a:spAutoFit/>
          </a:bodyPr>
          <a:lstStyle/>
          <a:p>
            <a:pPr>
              <a:spcAft>
                <a:spcPts val="600"/>
              </a:spcAft>
            </a:pPr>
            <a:r>
              <a:rPr lang="fr-FR" dirty="0"/>
              <a:t> </a:t>
            </a:r>
            <a:endParaRPr lang="fr-FR"/>
          </a:p>
        </p:txBody>
      </p:sp>
    </p:spTree>
    <p:extLst>
      <p:ext uri="{BB962C8B-B14F-4D97-AF65-F5344CB8AC3E}">
        <p14:creationId xmlns:p14="http://schemas.microsoft.com/office/powerpoint/2010/main" val="6426824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a:t>Les enseignants</a:t>
            </a:r>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755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286BE877-8405-42B2-A8E4-BF4224E015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F4916F3-5270-48BF-8D54-7990F611BF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20178"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DD0787B6-B1F1-E1FD-9FD8-2F46B860785E}"/>
              </a:ext>
            </a:extLst>
          </p:cNvPr>
          <p:cNvSpPr>
            <a:spLocks noGrp="1"/>
          </p:cNvSpPr>
          <p:nvPr>
            <p:ph type="title"/>
          </p:nvPr>
        </p:nvSpPr>
        <p:spPr>
          <a:xfrm>
            <a:off x="7354454" y="640080"/>
            <a:ext cx="4208656" cy="3034857"/>
          </a:xfrm>
        </p:spPr>
        <p:txBody>
          <a:bodyPr vert="horz" lIns="91440" tIns="45720" rIns="91440" bIns="45720" rtlCol="0" anchor="b">
            <a:normAutofit/>
          </a:bodyPr>
          <a:lstStyle/>
          <a:p>
            <a:r>
              <a:rPr lang="en-US" sz="4400" kern="1200" cap="all" spc="200" baseline="0">
                <a:solidFill>
                  <a:srgbClr val="FFFFFF"/>
                </a:solidFill>
                <a:latin typeface="+mj-lt"/>
                <a:ea typeface="+mj-ea"/>
                <a:cs typeface="+mj-cs"/>
              </a:rPr>
              <a:t>Projet MESSE</a:t>
            </a:r>
          </a:p>
        </p:txBody>
      </p:sp>
      <p:pic>
        <p:nvPicPr>
          <p:cNvPr id="8" name="Espace réservé du contenu 4">
            <a:extLst>
              <a:ext uri="{FF2B5EF4-FFF2-40B4-BE49-F238E27FC236}">
                <a16:creationId xmlns:a16="http://schemas.microsoft.com/office/drawing/2014/main" id="{3389C6F0-7D6E-AE3D-CC60-B5DC277545A5}"/>
              </a:ext>
            </a:extLst>
          </p:cNvPr>
          <p:cNvPicPr>
            <a:picLocks noChangeAspect="1"/>
          </p:cNvPicPr>
          <p:nvPr/>
        </p:nvPicPr>
        <p:blipFill>
          <a:blip r:embed="rId3"/>
          <a:stretch>
            <a:fillRect/>
          </a:stretch>
        </p:blipFill>
        <p:spPr>
          <a:xfrm>
            <a:off x="772079" y="640080"/>
            <a:ext cx="5202245" cy="5578816"/>
          </a:xfrm>
          <a:prstGeom prst="rect">
            <a:avLst/>
          </a:prstGeom>
        </p:spPr>
      </p:pic>
      <p:cxnSp>
        <p:nvCxnSpPr>
          <p:cNvPr id="23" name="Straight Connector 22">
            <a:extLst>
              <a:ext uri="{FF2B5EF4-FFF2-40B4-BE49-F238E27FC236}">
                <a16:creationId xmlns:a16="http://schemas.microsoft.com/office/drawing/2014/main" id="{F49244C8-BD6D-4309-8235-706CBF26EF6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06857" y="3765314"/>
            <a:ext cx="3931920" cy="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099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8972746-9B42-23B0-1FF6-0523D56F4558}"/>
              </a:ext>
            </a:extLst>
          </p:cNvPr>
          <p:cNvSpPr>
            <a:spLocks noGrp="1"/>
          </p:cNvSpPr>
          <p:nvPr>
            <p:ph type="title"/>
          </p:nvPr>
        </p:nvSpPr>
        <p:spPr>
          <a:xfrm>
            <a:off x="826165" y="311839"/>
            <a:ext cx="9720072" cy="1499616"/>
          </a:xfrm>
        </p:spPr>
        <p:txBody>
          <a:bodyPr/>
          <a:lstStyle/>
          <a:p>
            <a:r>
              <a:rPr lang="fr-FR" dirty="0"/>
              <a:t>ESS</a:t>
            </a:r>
          </a:p>
        </p:txBody>
      </p:sp>
      <p:pic>
        <p:nvPicPr>
          <p:cNvPr id="9" name="Espace réservé du contenu 8">
            <a:extLst>
              <a:ext uri="{FF2B5EF4-FFF2-40B4-BE49-F238E27FC236}">
                <a16:creationId xmlns:a16="http://schemas.microsoft.com/office/drawing/2014/main" id="{C3B65ACC-E38C-682A-E95E-48B08BE3419C}"/>
              </a:ext>
            </a:extLst>
          </p:cNvPr>
          <p:cNvPicPr>
            <a:picLocks noGrp="1" noChangeAspect="1"/>
          </p:cNvPicPr>
          <p:nvPr>
            <p:ph idx="1"/>
          </p:nvPr>
        </p:nvPicPr>
        <p:blipFill>
          <a:blip r:embed="rId3"/>
          <a:stretch>
            <a:fillRect/>
          </a:stretch>
        </p:blipFill>
        <p:spPr>
          <a:xfrm>
            <a:off x="1059069" y="1690688"/>
            <a:ext cx="3815938" cy="4351338"/>
          </a:xfrm>
        </p:spPr>
      </p:pic>
      <p:pic>
        <p:nvPicPr>
          <p:cNvPr id="14" name="Image 13">
            <a:extLst>
              <a:ext uri="{FF2B5EF4-FFF2-40B4-BE49-F238E27FC236}">
                <a16:creationId xmlns:a16="http://schemas.microsoft.com/office/drawing/2014/main" id="{0C3B2A11-248F-2924-EF67-F1B808D1D96B}"/>
              </a:ext>
            </a:extLst>
          </p:cNvPr>
          <p:cNvPicPr>
            <a:picLocks noChangeAspect="1"/>
          </p:cNvPicPr>
          <p:nvPr/>
        </p:nvPicPr>
        <p:blipFill>
          <a:blip r:embed="rId4"/>
          <a:stretch>
            <a:fillRect/>
          </a:stretch>
        </p:blipFill>
        <p:spPr>
          <a:xfrm>
            <a:off x="5988705" y="1543050"/>
            <a:ext cx="3719548" cy="4498976"/>
          </a:xfrm>
          <a:prstGeom prst="rect">
            <a:avLst/>
          </a:prstGeom>
        </p:spPr>
      </p:pic>
    </p:spTree>
    <p:extLst>
      <p:ext uri="{BB962C8B-B14F-4D97-AF65-F5344CB8AC3E}">
        <p14:creationId xmlns:p14="http://schemas.microsoft.com/office/powerpoint/2010/main" val="460075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8">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A4F7F3C0-C9EE-9EB3-C9E7-AB15DD36A5B7}"/>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dirty="0" err="1">
                <a:solidFill>
                  <a:srgbClr val="FFFFFF"/>
                </a:solidFill>
              </a:rPr>
              <a:t>Rôle</a:t>
            </a:r>
            <a:r>
              <a:rPr lang="en-US" spc="200" dirty="0">
                <a:solidFill>
                  <a:srgbClr val="FFFFFF"/>
                </a:solidFill>
              </a:rPr>
              <a:t> du lien école-entreprise</a:t>
            </a:r>
          </a:p>
        </p:txBody>
      </p:sp>
      <p:sp useBgFill="1">
        <p:nvSpPr>
          <p:cNvPr id="23" name="Rectangle 22">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Image 9">
            <a:extLst>
              <a:ext uri="{FF2B5EF4-FFF2-40B4-BE49-F238E27FC236}">
                <a16:creationId xmlns:a16="http://schemas.microsoft.com/office/drawing/2014/main" id="{CF951A99-DD31-17C2-CB9D-7A7D832ABF0F}"/>
              </a:ext>
            </a:extLst>
          </p:cNvPr>
          <p:cNvPicPr>
            <a:picLocks noChangeAspect="1"/>
          </p:cNvPicPr>
          <p:nvPr/>
        </p:nvPicPr>
        <p:blipFill>
          <a:blip r:embed="rId3"/>
          <a:stretch>
            <a:fillRect/>
          </a:stretch>
        </p:blipFill>
        <p:spPr>
          <a:xfrm>
            <a:off x="4583084" y="496942"/>
            <a:ext cx="3025831" cy="3602180"/>
          </a:xfrm>
          <a:prstGeom prst="rect">
            <a:avLst/>
          </a:prstGeom>
        </p:spPr>
      </p:pic>
      <p:cxnSp>
        <p:nvCxnSpPr>
          <p:cNvPr id="27" name="Straight Connector 26">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65191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AB832D16-7558-4209-B5E6-60CFB7383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0B201792-59B9-4FE8-9B2A-7F7A5AED03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461931C1-E9DE-4D66-831E-9ABDF15748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D045426A-326D-4262-A31E-8C4D422116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59968"/>
            <a:ext cx="12192000" cy="22980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 name="Titre 1">
            <a:extLst>
              <a:ext uri="{FF2B5EF4-FFF2-40B4-BE49-F238E27FC236}">
                <a16:creationId xmlns:a16="http://schemas.microsoft.com/office/drawing/2014/main" id="{EA972017-46FE-531A-2859-0B3AA47960A4}"/>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Pratiques pédagogiques</a:t>
            </a:r>
          </a:p>
        </p:txBody>
      </p:sp>
      <p:sp useBgFill="1">
        <p:nvSpPr>
          <p:cNvPr id="21" name="Rectangle 20">
            <a:extLst>
              <a:ext uri="{FF2B5EF4-FFF2-40B4-BE49-F238E27FC236}">
                <a16:creationId xmlns:a16="http://schemas.microsoft.com/office/drawing/2014/main" id="{8BD0C197-6F97-4148-BD9F-3BC50E46A4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 5">
            <a:extLst>
              <a:ext uri="{FF2B5EF4-FFF2-40B4-BE49-F238E27FC236}">
                <a16:creationId xmlns:a16="http://schemas.microsoft.com/office/drawing/2014/main" id="{2B80820E-5D6D-1CA2-996B-222F775E29DA}"/>
              </a:ext>
            </a:extLst>
          </p:cNvPr>
          <p:cNvPicPr>
            <a:picLocks noChangeAspect="1"/>
          </p:cNvPicPr>
          <p:nvPr/>
        </p:nvPicPr>
        <p:blipFill>
          <a:blip r:embed="rId3"/>
          <a:stretch>
            <a:fillRect/>
          </a:stretch>
        </p:blipFill>
        <p:spPr>
          <a:xfrm>
            <a:off x="950909" y="484632"/>
            <a:ext cx="2584564" cy="3602180"/>
          </a:xfrm>
          <a:prstGeom prst="rect">
            <a:avLst/>
          </a:prstGeom>
        </p:spPr>
      </p:pic>
      <p:cxnSp>
        <p:nvCxnSpPr>
          <p:cNvPr id="23" name="Straight Connector 22">
            <a:extLst>
              <a:ext uri="{FF2B5EF4-FFF2-40B4-BE49-F238E27FC236}">
                <a16:creationId xmlns:a16="http://schemas.microsoft.com/office/drawing/2014/main" id="{6F6FDB19-8C2A-48D0-8728-5987EDF371E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62617"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48FC3676-DD91-7B29-499F-01A1F20DB902}"/>
              </a:ext>
            </a:extLst>
          </p:cNvPr>
          <p:cNvPicPr>
            <a:picLocks noChangeAspect="1"/>
          </p:cNvPicPr>
          <p:nvPr/>
        </p:nvPicPr>
        <p:blipFill>
          <a:blip r:embed="rId4"/>
          <a:stretch>
            <a:fillRect/>
          </a:stretch>
        </p:blipFill>
        <p:spPr>
          <a:xfrm>
            <a:off x="4521406" y="484633"/>
            <a:ext cx="3115885" cy="3602180"/>
          </a:xfrm>
          <a:prstGeom prst="rect">
            <a:avLst/>
          </a:prstGeom>
        </p:spPr>
      </p:pic>
      <p:cxnSp>
        <p:nvCxnSpPr>
          <p:cNvPr id="25" name="Straight Connector 24">
            <a:extLst>
              <a:ext uri="{FF2B5EF4-FFF2-40B4-BE49-F238E27FC236}">
                <a16:creationId xmlns:a16="http://schemas.microsoft.com/office/drawing/2014/main" id="{F09B89FA-8981-4C79-AEA8-92BBDEB7421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001469" y="822682"/>
            <a:ext cx="0" cy="292608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6DB85033-46B1-294F-34F0-386A07038764}"/>
              </a:ext>
            </a:extLst>
          </p:cNvPr>
          <p:cNvPicPr>
            <a:picLocks noChangeAspect="1"/>
          </p:cNvPicPr>
          <p:nvPr/>
        </p:nvPicPr>
        <p:blipFill>
          <a:blip r:embed="rId5"/>
          <a:stretch>
            <a:fillRect/>
          </a:stretch>
        </p:blipFill>
        <p:spPr>
          <a:xfrm>
            <a:off x="8475521" y="484632"/>
            <a:ext cx="2890750" cy="3602181"/>
          </a:xfrm>
          <a:prstGeom prst="rect">
            <a:avLst/>
          </a:prstGeom>
        </p:spPr>
      </p:pic>
      <p:cxnSp>
        <p:nvCxnSpPr>
          <p:cNvPr id="27" name="Straight Connector 26">
            <a:extLst>
              <a:ext uri="{FF2B5EF4-FFF2-40B4-BE49-F238E27FC236}">
                <a16:creationId xmlns:a16="http://schemas.microsoft.com/office/drawing/2014/main" id="{0F5E87B5-6250-4AF5-88E7-E1D9745E7C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37149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E5DE2EE-6FDB-6796-A7AE-87E4E85DCD4A}"/>
              </a:ext>
            </a:extLst>
          </p:cNvPr>
          <p:cNvSpPr>
            <a:spLocks noGrp="1"/>
          </p:cNvSpPr>
          <p:nvPr>
            <p:ph type="title"/>
          </p:nvPr>
        </p:nvSpPr>
        <p:spPr>
          <a:xfrm>
            <a:off x="1024128" y="585216"/>
            <a:ext cx="9720072" cy="1499616"/>
          </a:xfrm>
        </p:spPr>
        <p:txBody>
          <a:bodyPr>
            <a:normAutofit/>
          </a:bodyPr>
          <a:lstStyle/>
          <a:p>
            <a:r>
              <a:rPr lang="fr-FR" dirty="0">
                <a:cs typeface="Calibri Light"/>
              </a:rPr>
              <a:t>Projets "Mon ESS à l'Ecole"</a:t>
            </a:r>
            <a:endParaRPr lang="fr-FR" dirty="0"/>
          </a:p>
        </p:txBody>
      </p:sp>
      <p:graphicFrame>
        <p:nvGraphicFramePr>
          <p:cNvPr id="5" name="Espace réservé du contenu 2">
            <a:extLst>
              <a:ext uri="{FF2B5EF4-FFF2-40B4-BE49-F238E27FC236}">
                <a16:creationId xmlns:a16="http://schemas.microsoft.com/office/drawing/2014/main" id="{6E43FB8E-367E-92E8-FCC7-D361C75BF607}"/>
              </a:ext>
            </a:extLst>
          </p:cNvPr>
          <p:cNvGraphicFramePr>
            <a:graphicFrameLocks noGrp="1"/>
          </p:cNvGraphicFramePr>
          <p:nvPr>
            <p:ph idx="1"/>
            <p:extLst>
              <p:ext uri="{D42A27DB-BD31-4B8C-83A1-F6EECF244321}">
                <p14:modId xmlns:p14="http://schemas.microsoft.com/office/powerpoint/2010/main" val="237610923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498903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tint val="95000"/>
            <a:shade val="85000"/>
            <a:satMod val="125000"/>
          </a:schemeClr>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9B8E572-2CE6-4185-BC38-989024BC01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6AB9318-0CD9-BAB7-50E9-DB582493C7F1}"/>
              </a:ext>
            </a:extLst>
          </p:cNvPr>
          <p:cNvSpPr>
            <a:spLocks noGrp="1"/>
          </p:cNvSpPr>
          <p:nvPr>
            <p:ph type="title"/>
          </p:nvPr>
        </p:nvSpPr>
        <p:spPr>
          <a:xfrm>
            <a:off x="1024128" y="585216"/>
            <a:ext cx="9720072" cy="1499616"/>
          </a:xfrm>
        </p:spPr>
        <p:txBody>
          <a:bodyPr>
            <a:normAutofit/>
          </a:bodyPr>
          <a:lstStyle/>
          <a:p>
            <a:r>
              <a:rPr lang="fr-FR" dirty="0">
                <a:cs typeface="Calibri Light"/>
              </a:rPr>
              <a:t>Quelle a été votre plus grande réussite ?</a:t>
            </a:r>
            <a:endParaRPr lang="fr-FR" dirty="0"/>
          </a:p>
        </p:txBody>
      </p:sp>
      <p:cxnSp>
        <p:nvCxnSpPr>
          <p:cNvPr id="10" name="Straight Connector 9">
            <a:extLst>
              <a:ext uri="{FF2B5EF4-FFF2-40B4-BE49-F238E27FC236}">
                <a16:creationId xmlns:a16="http://schemas.microsoft.com/office/drawing/2014/main" id="{75415567-45D9-4FB5-B020-6FAD77889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F61F6AC2-1700-04F4-E560-CC14F0D65C8F}"/>
              </a:ext>
            </a:extLst>
          </p:cNvPr>
          <p:cNvSpPr>
            <a:spLocks noGrp="1"/>
          </p:cNvSpPr>
          <p:nvPr>
            <p:ph idx="1"/>
          </p:nvPr>
        </p:nvSpPr>
        <p:spPr>
          <a:xfrm>
            <a:off x="1024128" y="2286000"/>
            <a:ext cx="9720073" cy="4023360"/>
          </a:xfrm>
        </p:spPr>
        <p:txBody>
          <a:bodyPr vert="horz" lIns="91440" tIns="45720" rIns="91440" bIns="45720" rtlCol="0" anchor="t">
            <a:noAutofit/>
          </a:bodyPr>
          <a:lstStyle/>
          <a:p>
            <a:pPr marL="0" indent="0">
              <a:buNone/>
            </a:pPr>
            <a:r>
              <a:rPr lang="fr-FR" sz="3200" dirty="0">
                <a:ea typeface="+mn-lt"/>
                <a:cs typeface="+mn-lt"/>
              </a:rPr>
              <a:t>"Je suis très fière des activités concrètes que les élèves de CAP équipiers polyvalent du commerce ont développé autour des acteurs de l'ESS (artisans, animatrice CRESS et ESPER). Ils ont découvert une autre façon de vendre, de consommer, de collaborer en utilisant des valeurs saines, ils ont découvert leur patrimoine, ils ont vu qu'il était possible de consommer de qualité sans excès, à moindre coût. J'espère avoir former des citoyens et des employés de demain avertis."</a:t>
            </a:r>
          </a:p>
          <a:p>
            <a:pPr marL="0" indent="0">
              <a:buNone/>
            </a:pPr>
            <a:endParaRPr lang="fr-FR" sz="1900" dirty="0">
              <a:cs typeface="Calibri"/>
            </a:endParaRPr>
          </a:p>
        </p:txBody>
      </p:sp>
    </p:spTree>
    <p:extLst>
      <p:ext uri="{BB962C8B-B14F-4D97-AF65-F5344CB8AC3E}">
        <p14:creationId xmlns:p14="http://schemas.microsoft.com/office/powerpoint/2010/main" val="2951977035"/>
      </p:ext>
    </p:extLst>
  </p:cSld>
  <p:clrMapOvr>
    <a:overrideClrMapping bg1="dk1" tx1="lt1" bg2="dk2" tx2="lt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99721B1-BA48-AE98-065A-A322FF64F0AA}"/>
              </a:ext>
            </a:extLst>
          </p:cNvPr>
          <p:cNvSpPr>
            <a:spLocks noGrp="1"/>
          </p:cNvSpPr>
          <p:nvPr>
            <p:ph type="title"/>
          </p:nvPr>
        </p:nvSpPr>
        <p:spPr>
          <a:xfrm>
            <a:off x="643468" y="643467"/>
            <a:ext cx="3415612" cy="5571066"/>
          </a:xfrm>
        </p:spPr>
        <p:txBody>
          <a:bodyPr>
            <a:normAutofit/>
          </a:bodyPr>
          <a:lstStyle/>
          <a:p>
            <a:r>
              <a:rPr lang="fr-FR">
                <a:solidFill>
                  <a:srgbClr val="FFFFFF"/>
                </a:solidFill>
                <a:cs typeface="Calibri Light"/>
              </a:rPr>
              <a:t>Thématiques</a:t>
            </a:r>
          </a:p>
        </p:txBody>
      </p:sp>
      <p:graphicFrame>
        <p:nvGraphicFramePr>
          <p:cNvPr id="5" name="Espace réservé du contenu 2">
            <a:extLst>
              <a:ext uri="{FF2B5EF4-FFF2-40B4-BE49-F238E27FC236}">
                <a16:creationId xmlns:a16="http://schemas.microsoft.com/office/drawing/2014/main" id="{DF5D76B6-D938-4C9C-2E5E-6F51C383CD07}"/>
              </a:ext>
            </a:extLst>
          </p:cNvPr>
          <p:cNvGraphicFramePr>
            <a:graphicFrameLocks noGrp="1"/>
          </p:cNvGraphicFramePr>
          <p:nvPr>
            <p:ph idx="1"/>
            <p:extLst>
              <p:ext uri="{D42A27DB-BD31-4B8C-83A1-F6EECF244321}">
                <p14:modId xmlns:p14="http://schemas.microsoft.com/office/powerpoint/2010/main" val="3311212194"/>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393976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ACC8EFFE-192C-3031-E239-07360D7B6853}"/>
              </a:ext>
            </a:extLst>
          </p:cNvPr>
          <p:cNvSpPr>
            <a:spLocks noGrp="1"/>
          </p:cNvSpPr>
          <p:nvPr>
            <p:ph type="title"/>
          </p:nvPr>
        </p:nvSpPr>
        <p:spPr>
          <a:xfrm>
            <a:off x="964788" y="804333"/>
            <a:ext cx="3391900" cy="5249334"/>
          </a:xfrm>
        </p:spPr>
        <p:txBody>
          <a:bodyPr>
            <a:normAutofit/>
          </a:bodyPr>
          <a:lstStyle/>
          <a:p>
            <a:pPr algn="r"/>
            <a:r>
              <a:rPr lang="fr-FR" dirty="0">
                <a:cs typeface="Calibri Light"/>
              </a:rPr>
              <a:t>Lien avec les entreprises de l'ESS</a:t>
            </a:r>
            <a:endParaRPr lang="fr-FR"/>
          </a:p>
        </p:txBody>
      </p:sp>
      <p:cxnSp>
        <p:nvCxnSpPr>
          <p:cNvPr id="10" name="Straight Connector 9">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Espace réservé du contenu 2">
            <a:extLst>
              <a:ext uri="{FF2B5EF4-FFF2-40B4-BE49-F238E27FC236}">
                <a16:creationId xmlns:a16="http://schemas.microsoft.com/office/drawing/2014/main" id="{A761A824-1F9E-9DA4-705A-C9A06D620B88}"/>
              </a:ext>
            </a:extLst>
          </p:cNvPr>
          <p:cNvSpPr>
            <a:spLocks noGrp="1"/>
          </p:cNvSpPr>
          <p:nvPr>
            <p:ph idx="1"/>
          </p:nvPr>
        </p:nvSpPr>
        <p:spPr>
          <a:xfrm>
            <a:off x="4999330" y="804333"/>
            <a:ext cx="6257721" cy="5249334"/>
          </a:xfrm>
        </p:spPr>
        <p:txBody>
          <a:bodyPr vert="horz" lIns="91440" tIns="45720" rIns="91440" bIns="45720" rtlCol="0" anchor="ctr">
            <a:normAutofit/>
          </a:bodyPr>
          <a:lstStyle/>
          <a:p>
            <a:pPr>
              <a:buFont typeface="Arial"/>
            </a:pPr>
            <a:r>
              <a:rPr lang="fr-FR" b="1" dirty="0">
                <a:ea typeface="+mn-lt"/>
                <a:cs typeface="+mn-lt"/>
              </a:rPr>
              <a:t>64%</a:t>
            </a:r>
            <a:r>
              <a:rPr lang="fr-FR" dirty="0">
                <a:ea typeface="+mn-lt"/>
                <a:cs typeface="+mn-lt"/>
              </a:rPr>
              <a:t> rapportent que mener un projet "Mon ESS à l'Ecole" leur a permis de travailler avec leurs collègues</a:t>
            </a:r>
            <a:endParaRPr lang="en-US" dirty="0">
              <a:ea typeface="+mn-lt"/>
              <a:cs typeface="+mn-lt"/>
            </a:endParaRPr>
          </a:p>
          <a:p>
            <a:pPr>
              <a:buFont typeface="Arial"/>
            </a:pPr>
            <a:r>
              <a:rPr lang="fr-FR" b="1" dirty="0">
                <a:ea typeface="+mn-lt"/>
                <a:cs typeface="+mn-lt"/>
              </a:rPr>
              <a:t>87%</a:t>
            </a:r>
            <a:r>
              <a:rPr lang="fr-FR" dirty="0">
                <a:ea typeface="+mn-lt"/>
                <a:cs typeface="+mn-lt"/>
              </a:rPr>
              <a:t> des équipes éducatives souhaitent s'engager dans une association, syndicat, mutuelle, fondation après le projet</a:t>
            </a:r>
            <a:endParaRPr lang="en-US" dirty="0">
              <a:ea typeface="+mn-lt"/>
              <a:cs typeface="+mn-lt"/>
            </a:endParaRPr>
          </a:p>
          <a:p>
            <a:pPr>
              <a:buFont typeface="Arial"/>
            </a:pPr>
            <a:r>
              <a:rPr lang="fr-FR" b="1" dirty="0">
                <a:ea typeface="+mn-lt"/>
                <a:cs typeface="+mn-lt"/>
              </a:rPr>
              <a:t>84%</a:t>
            </a:r>
            <a:r>
              <a:rPr lang="fr-FR" dirty="0">
                <a:ea typeface="+mn-lt"/>
                <a:cs typeface="+mn-lt"/>
              </a:rPr>
              <a:t> identifient les organisations de l'ESS, partenaires de l’Ecole engagées dans la mise en œuvre du dispositif</a:t>
            </a:r>
            <a:endParaRPr lang="en-US" dirty="0">
              <a:ea typeface="+mn-lt"/>
              <a:cs typeface="+mn-lt"/>
            </a:endParaRPr>
          </a:p>
          <a:p>
            <a:pPr>
              <a:buFont typeface="Arial"/>
            </a:pPr>
            <a:r>
              <a:rPr lang="fr-FR" b="1" dirty="0">
                <a:ea typeface="+mn-lt"/>
                <a:cs typeface="+mn-lt"/>
              </a:rPr>
              <a:t>62%</a:t>
            </a:r>
            <a:r>
              <a:rPr lang="fr-FR" dirty="0">
                <a:ea typeface="+mn-lt"/>
                <a:cs typeface="+mn-lt"/>
              </a:rPr>
              <a:t> ont fait intervenir un professionnel de l'ESS en classe</a:t>
            </a:r>
            <a:endParaRPr lang="en-US" dirty="0">
              <a:ea typeface="+mn-lt"/>
              <a:cs typeface="+mn-lt"/>
            </a:endParaRPr>
          </a:p>
          <a:p>
            <a:pPr>
              <a:buFont typeface="Arial"/>
            </a:pPr>
            <a:r>
              <a:rPr lang="fr-FR" b="1" dirty="0">
                <a:ea typeface="+mn-lt"/>
                <a:cs typeface="+mn-lt"/>
              </a:rPr>
              <a:t>91%</a:t>
            </a:r>
            <a:r>
              <a:rPr lang="fr-FR" dirty="0">
                <a:ea typeface="+mn-lt"/>
                <a:cs typeface="+mn-lt"/>
              </a:rPr>
              <a:t> souhaitent réitérer l'expérience</a:t>
            </a:r>
          </a:p>
        </p:txBody>
      </p:sp>
    </p:spTree>
    <p:extLst>
      <p:ext uri="{BB962C8B-B14F-4D97-AF65-F5344CB8AC3E}">
        <p14:creationId xmlns:p14="http://schemas.microsoft.com/office/powerpoint/2010/main" val="31160876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8">
            <a:extLst>
              <a:ext uri="{FF2B5EF4-FFF2-40B4-BE49-F238E27FC236}">
                <a16:creationId xmlns:a16="http://schemas.microsoft.com/office/drawing/2014/main" id="{F7422F06-6017-4361-8872-E0E2CEB20B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4819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96356CE8-3684-4699-7E0B-844B5C4FD134}"/>
              </a:ext>
            </a:extLst>
          </p:cNvPr>
          <p:cNvSpPr>
            <a:spLocks noGrp="1"/>
          </p:cNvSpPr>
          <p:nvPr>
            <p:ph type="title"/>
          </p:nvPr>
        </p:nvSpPr>
        <p:spPr>
          <a:xfrm>
            <a:off x="643468" y="643467"/>
            <a:ext cx="3415612" cy="5571066"/>
          </a:xfrm>
        </p:spPr>
        <p:txBody>
          <a:bodyPr>
            <a:normAutofit/>
          </a:bodyPr>
          <a:lstStyle/>
          <a:p>
            <a:r>
              <a:rPr lang="fr-FR">
                <a:solidFill>
                  <a:srgbClr val="FFFFFF"/>
                </a:solidFill>
                <a:cs typeface="Calibri Light"/>
              </a:rPr>
              <a:t>Principes de l'ESS qu'ils ont fait découvrir</a:t>
            </a:r>
            <a:endParaRPr lang="fr-FR">
              <a:solidFill>
                <a:srgbClr val="FFFFFF"/>
              </a:solidFill>
            </a:endParaRPr>
          </a:p>
        </p:txBody>
      </p:sp>
      <p:graphicFrame>
        <p:nvGraphicFramePr>
          <p:cNvPr id="12" name="Espace réservé du contenu 2">
            <a:extLst>
              <a:ext uri="{FF2B5EF4-FFF2-40B4-BE49-F238E27FC236}">
                <a16:creationId xmlns:a16="http://schemas.microsoft.com/office/drawing/2014/main" id="{15C425BC-E608-1648-DED7-1D7D2B8AE778}"/>
              </a:ext>
            </a:extLst>
          </p:cNvPr>
          <p:cNvGraphicFramePr>
            <a:graphicFrameLocks noGrp="1"/>
          </p:cNvGraphicFramePr>
          <p:nvPr>
            <p:ph idx="1"/>
            <p:extLst>
              <p:ext uri="{D42A27DB-BD31-4B8C-83A1-F6EECF244321}">
                <p14:modId xmlns:p14="http://schemas.microsoft.com/office/powerpoint/2010/main" val="3229250088"/>
              </p:ext>
            </p:extLst>
          </p:nvPr>
        </p:nvGraphicFramePr>
        <p:xfrm>
          <a:off x="5603875" y="954088"/>
          <a:ext cx="5641975" cy="49212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07041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B821C225-5C4D-4168-90AF-3D263D72CBA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useBgFill="1">
        <p:nvSpPr>
          <p:cNvPr id="11" name="Rectangle 10">
            <a:extLst>
              <a:ext uri="{FF2B5EF4-FFF2-40B4-BE49-F238E27FC236}">
                <a16:creationId xmlns:a16="http://schemas.microsoft.com/office/drawing/2014/main" id="{B0890400-BB8B-4A44-AB63-65C7CA223E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2C0A98D7-5ACD-426A-8E84-5A4E74E2DF68}"/>
              </a:ext>
            </a:extLst>
          </p:cNvPr>
          <p:cNvSpPr>
            <a:spLocks noGrp="1"/>
          </p:cNvSpPr>
          <p:nvPr>
            <p:ph type="title"/>
          </p:nvPr>
        </p:nvSpPr>
        <p:spPr>
          <a:xfrm>
            <a:off x="490335" y="789956"/>
            <a:ext cx="3391900" cy="5249334"/>
          </a:xfrm>
        </p:spPr>
        <p:txBody>
          <a:bodyPr vert="horz" lIns="91440" tIns="45720" rIns="91440" bIns="45720" rtlCol="0" anchor="ctr">
            <a:normAutofit/>
          </a:bodyPr>
          <a:lstStyle/>
          <a:p>
            <a:pPr algn="r"/>
            <a:r>
              <a:rPr lang="en-US" dirty="0" err="1"/>
              <a:t>Sommaire</a:t>
            </a:r>
            <a:endParaRPr lang="en-US" dirty="0"/>
          </a:p>
        </p:txBody>
      </p:sp>
      <p:cxnSp>
        <p:nvCxnSpPr>
          <p:cNvPr id="13" name="Straight Connector 12">
            <a:extLst>
              <a:ext uri="{FF2B5EF4-FFF2-40B4-BE49-F238E27FC236}">
                <a16:creationId xmlns:a16="http://schemas.microsoft.com/office/drawing/2014/main" id="{4D39B797-CDC6-4529-8A36-9CBFC98163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77597"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Google Shape;236;p26">
            <a:extLst>
              <a:ext uri="{FF2B5EF4-FFF2-40B4-BE49-F238E27FC236}">
                <a16:creationId xmlns:a16="http://schemas.microsoft.com/office/drawing/2014/main" id="{3AC8BAF8-5FCF-425D-8693-AD980BD30175}"/>
              </a:ext>
            </a:extLst>
          </p:cNvPr>
          <p:cNvSpPr txBox="1">
            <a:spLocks/>
          </p:cNvSpPr>
          <p:nvPr/>
        </p:nvSpPr>
        <p:spPr>
          <a:xfrm>
            <a:off x="4999330" y="804333"/>
            <a:ext cx="6257721" cy="5249334"/>
          </a:xfrm>
          <a:prstGeom prst="rect">
            <a:avLst/>
          </a:prstGeom>
        </p:spPr>
        <p:txBody>
          <a:bodyPr spcFirstLastPara="1" vert="horz" lIns="45720" tIns="45720" rIns="45720" bIns="45720" rtlCol="0" anchor="ctr" anchorCtr="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0" indent="0">
              <a:spcBef>
                <a:spcPts val="0"/>
              </a:spcBef>
              <a:spcAft>
                <a:spcPts val="0"/>
              </a:spcAft>
              <a:buFont typeface="Tw Cen MT" panose="020B0602020104020603" pitchFamily="34" charset="0"/>
              <a:buNone/>
            </a:pPr>
            <a:endParaRPr lang="en-US" b="1" dirty="0"/>
          </a:p>
          <a:p>
            <a:pPr marL="457200" indent="-457200">
              <a:spcBef>
                <a:spcPts val="1000"/>
              </a:spcBef>
              <a:spcAft>
                <a:spcPts val="0"/>
              </a:spcAft>
              <a:buAutoNum type="arabicPeriod"/>
            </a:pPr>
            <a:r>
              <a:rPr lang="en-US" dirty="0"/>
              <a:t>Rappel du </a:t>
            </a:r>
            <a:r>
              <a:rPr lang="en-US" dirty="0" err="1"/>
              <a:t>dispositif</a:t>
            </a:r>
            <a:r>
              <a:rPr lang="en-US" dirty="0"/>
              <a:t> « Mon Entreprise Sociale et Solidaire à </a:t>
            </a:r>
            <a:r>
              <a:rPr lang="en-US" dirty="0" err="1"/>
              <a:t>L'Ecole</a:t>
            </a:r>
            <a:r>
              <a:rPr lang="en-US" dirty="0"/>
              <a:t> » et video de 4 projets</a:t>
            </a:r>
          </a:p>
          <a:p>
            <a:pPr marL="457200" indent="-457200">
              <a:spcBef>
                <a:spcPts val="1000"/>
              </a:spcBef>
              <a:spcAft>
                <a:spcPts val="0"/>
              </a:spcAft>
              <a:buAutoNum type="arabicPeriod"/>
            </a:pPr>
            <a:r>
              <a:rPr lang="en-US" dirty="0"/>
              <a:t>Evolution du </a:t>
            </a:r>
            <a:r>
              <a:rPr lang="en-US" dirty="0" err="1"/>
              <a:t>dispositif</a:t>
            </a:r>
            <a:r>
              <a:rPr lang="en-US" dirty="0"/>
              <a:t> </a:t>
            </a:r>
            <a:r>
              <a:rPr lang="en-US" dirty="0" err="1"/>
              <a:t>depuis</a:t>
            </a:r>
            <a:r>
              <a:rPr lang="en-US" dirty="0"/>
              <a:t> 2016 </a:t>
            </a:r>
            <a:r>
              <a:rPr lang="en-US" dirty="0" err="1"/>
              <a:t>jusqu’à</a:t>
            </a:r>
            <a:r>
              <a:rPr lang="en-US" dirty="0"/>
              <a:t> </a:t>
            </a:r>
            <a:r>
              <a:rPr lang="en-US" dirty="0" err="1"/>
              <a:t>aujourd’hui</a:t>
            </a:r>
            <a:endParaRPr lang="en-US" dirty="0"/>
          </a:p>
          <a:p>
            <a:pPr marL="457200" indent="-457200">
              <a:spcBef>
                <a:spcPts val="1000"/>
              </a:spcBef>
              <a:spcAft>
                <a:spcPts val="0"/>
              </a:spcAft>
              <a:buAutoNum type="arabicPeriod"/>
            </a:pPr>
            <a:r>
              <a:rPr lang="en-US" dirty="0" err="1"/>
              <a:t>Méthodologie</a:t>
            </a:r>
            <a:r>
              <a:rPr lang="en-US" dirty="0"/>
              <a:t> de </a:t>
            </a:r>
            <a:r>
              <a:rPr lang="en-US" dirty="0" err="1"/>
              <a:t>l’étude</a:t>
            </a:r>
            <a:r>
              <a:rPr lang="en-US" dirty="0"/>
              <a:t> </a:t>
            </a:r>
            <a:r>
              <a:rPr lang="en-US" dirty="0" err="1"/>
              <a:t>d’impact</a:t>
            </a:r>
            <a:endParaRPr lang="en-US" dirty="0"/>
          </a:p>
          <a:p>
            <a:pPr marL="457200" indent="-457200">
              <a:spcBef>
                <a:spcPts val="1000"/>
              </a:spcBef>
              <a:spcAft>
                <a:spcPts val="0"/>
              </a:spcAft>
              <a:buAutoNum type="arabicPeriod"/>
            </a:pPr>
            <a:r>
              <a:rPr lang="en-US" dirty="0" err="1"/>
              <a:t>Résultats</a:t>
            </a:r>
            <a:r>
              <a:rPr lang="en-US" dirty="0"/>
              <a:t> de </a:t>
            </a:r>
            <a:r>
              <a:rPr lang="en-US" dirty="0" err="1"/>
              <a:t>l’étude</a:t>
            </a:r>
            <a:r>
              <a:rPr lang="en-US" dirty="0"/>
              <a:t> </a:t>
            </a:r>
            <a:r>
              <a:rPr lang="en-US" dirty="0" err="1"/>
              <a:t>d’impact</a:t>
            </a:r>
            <a:r>
              <a:rPr lang="en-US" dirty="0"/>
              <a:t> : les </a:t>
            </a:r>
            <a:r>
              <a:rPr lang="en-US" dirty="0" err="1"/>
              <a:t>enseignant.e.s</a:t>
            </a:r>
            <a:endParaRPr lang="en-US" dirty="0"/>
          </a:p>
          <a:p>
            <a:pPr marL="457200" indent="-457200">
              <a:spcBef>
                <a:spcPts val="1000"/>
              </a:spcBef>
              <a:spcAft>
                <a:spcPts val="0"/>
              </a:spcAft>
              <a:buAutoNum type="arabicPeriod"/>
            </a:pPr>
            <a:r>
              <a:rPr lang="en-US" dirty="0" err="1"/>
              <a:t>Résultats</a:t>
            </a:r>
            <a:r>
              <a:rPr lang="en-US" dirty="0"/>
              <a:t> de </a:t>
            </a:r>
            <a:r>
              <a:rPr lang="en-US" dirty="0" err="1"/>
              <a:t>l’étude</a:t>
            </a:r>
            <a:r>
              <a:rPr lang="en-US" dirty="0"/>
              <a:t> </a:t>
            </a:r>
            <a:r>
              <a:rPr lang="en-US" dirty="0" err="1"/>
              <a:t>d’impact</a:t>
            </a:r>
            <a:r>
              <a:rPr lang="en-US" dirty="0"/>
              <a:t> : les </a:t>
            </a:r>
            <a:r>
              <a:rPr lang="en-US" dirty="0" err="1"/>
              <a:t>élèves</a:t>
            </a:r>
            <a:endParaRPr lang="en-US" dirty="0"/>
          </a:p>
          <a:p>
            <a:pPr marL="457200" indent="-457200">
              <a:spcBef>
                <a:spcPts val="1000"/>
              </a:spcBef>
              <a:spcAft>
                <a:spcPts val="0"/>
              </a:spcAft>
              <a:buFont typeface="+mj-lt"/>
              <a:buAutoNum type="arabicPeriod"/>
            </a:pPr>
            <a:endParaRPr lang="en-US" dirty="0"/>
          </a:p>
          <a:p>
            <a:pPr marL="457200" indent="-457200">
              <a:spcBef>
                <a:spcPts val="1000"/>
              </a:spcBef>
              <a:spcAft>
                <a:spcPts val="0"/>
              </a:spcAft>
              <a:buFont typeface="+mj-lt"/>
              <a:buAutoNum type="arabicPeriod"/>
            </a:pPr>
            <a:endParaRPr lang="en-US" dirty="0"/>
          </a:p>
          <a:p>
            <a:pPr marL="457200" indent="-457200">
              <a:spcBef>
                <a:spcPts val="1000"/>
              </a:spcBef>
              <a:spcAft>
                <a:spcPts val="0"/>
              </a:spcAft>
              <a:buFont typeface="+mj-lt"/>
              <a:buAutoNum type="arabicPeriod"/>
            </a:pPr>
            <a:endParaRPr lang="en-US" dirty="0"/>
          </a:p>
        </p:txBody>
      </p:sp>
      <p:sp>
        <p:nvSpPr>
          <p:cNvPr id="4" name="ZoneTexte 3">
            <a:extLst>
              <a:ext uri="{FF2B5EF4-FFF2-40B4-BE49-F238E27FC236}">
                <a16:creationId xmlns:a16="http://schemas.microsoft.com/office/drawing/2014/main" id="{6FDF0022-9D8D-41C1-8FD3-F3472C4C9B2B}"/>
              </a:ext>
            </a:extLst>
          </p:cNvPr>
          <p:cNvSpPr txBox="1"/>
          <p:nvPr/>
        </p:nvSpPr>
        <p:spPr>
          <a:xfrm>
            <a:off x="719644" y="5863130"/>
            <a:ext cx="10752712" cy="646331"/>
          </a:xfrm>
          <a:prstGeom prst="rect">
            <a:avLst/>
          </a:prstGeom>
          <a:noFill/>
        </p:spPr>
        <p:txBody>
          <a:bodyPr wrap="square" rtlCol="0">
            <a:spAutoFit/>
          </a:bodyPr>
          <a:lstStyle/>
          <a:p>
            <a:pPr>
              <a:spcAft>
                <a:spcPts val="600"/>
              </a:spcAft>
            </a:pPr>
            <a:r>
              <a:rPr lang="fr-FR" i="1" dirty="0"/>
              <a:t>Présentation par Sophie Caldaguès, salariée de l’ESPER en tant que Chargée d’Accompagnement du Réseau National des Correspondants Régionaux Bénévoles – Partie Est de la France</a:t>
            </a:r>
            <a:endParaRPr lang="fr-FR" i="1"/>
          </a:p>
        </p:txBody>
      </p:sp>
    </p:spTree>
    <p:extLst>
      <p:ext uri="{BB962C8B-B14F-4D97-AF65-F5344CB8AC3E}">
        <p14:creationId xmlns:p14="http://schemas.microsoft.com/office/powerpoint/2010/main" val="186251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5C73CAB-4C67-AC6A-0969-6AE494A88FAE}"/>
              </a:ext>
            </a:extLst>
          </p:cNvPr>
          <p:cNvSpPr>
            <a:spLocks noGrp="1"/>
          </p:cNvSpPr>
          <p:nvPr>
            <p:ph type="title"/>
          </p:nvPr>
        </p:nvSpPr>
        <p:spPr>
          <a:xfrm>
            <a:off x="1024128" y="585216"/>
            <a:ext cx="9720072" cy="1499616"/>
          </a:xfrm>
        </p:spPr>
        <p:txBody>
          <a:bodyPr>
            <a:normAutofit/>
          </a:bodyPr>
          <a:lstStyle/>
          <a:p>
            <a:r>
              <a:rPr lang="fr-FR">
                <a:cs typeface="Calibri Light"/>
              </a:rPr>
              <a:t>Pédagogie active et coopération</a:t>
            </a:r>
            <a:endParaRPr lang="fr-FR"/>
          </a:p>
        </p:txBody>
      </p:sp>
      <p:graphicFrame>
        <p:nvGraphicFramePr>
          <p:cNvPr id="12" name="Espace réservé du contenu 2">
            <a:extLst>
              <a:ext uri="{FF2B5EF4-FFF2-40B4-BE49-F238E27FC236}">
                <a16:creationId xmlns:a16="http://schemas.microsoft.com/office/drawing/2014/main" id="{0985BBBC-C3B9-FCB0-B0A6-BC63D0DC32F4}"/>
              </a:ext>
            </a:extLst>
          </p:cNvPr>
          <p:cNvGraphicFramePr>
            <a:graphicFrameLocks noGrp="1"/>
          </p:cNvGraphicFramePr>
          <p:nvPr>
            <p:ph idx="1"/>
            <p:extLst>
              <p:ext uri="{D42A27DB-BD31-4B8C-83A1-F6EECF244321}">
                <p14:modId xmlns:p14="http://schemas.microsoft.com/office/powerpoint/2010/main" val="318714107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541809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825D436-BE62-EEAC-DF12-6DFB8BAB6766}"/>
              </a:ext>
            </a:extLst>
          </p:cNvPr>
          <p:cNvSpPr>
            <a:spLocks noGrp="1"/>
          </p:cNvSpPr>
          <p:nvPr>
            <p:ph type="title"/>
          </p:nvPr>
        </p:nvSpPr>
        <p:spPr>
          <a:xfrm>
            <a:off x="8697728" y="643467"/>
            <a:ext cx="3473009" cy="5571066"/>
          </a:xfrm>
        </p:spPr>
        <p:txBody>
          <a:bodyPr>
            <a:normAutofit/>
          </a:bodyPr>
          <a:lstStyle/>
          <a:p>
            <a:r>
              <a:rPr lang="fr-FR" dirty="0">
                <a:cs typeface="Calibri Light"/>
              </a:rPr>
              <a:t>Climat scolaire</a:t>
            </a:r>
            <a:endParaRPr lang="fr-FR" dirty="0"/>
          </a:p>
        </p:txBody>
      </p:sp>
      <p:cxnSp>
        <p:nvCxnSpPr>
          <p:cNvPr id="6" name="Straight Connector 10">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5" name="Espace réservé du contenu 2">
            <a:extLst>
              <a:ext uri="{FF2B5EF4-FFF2-40B4-BE49-F238E27FC236}">
                <a16:creationId xmlns:a16="http://schemas.microsoft.com/office/drawing/2014/main" id="{89D562E0-94E6-A0D9-2548-C4F8E0F3C048}"/>
              </a:ext>
            </a:extLst>
          </p:cNvPr>
          <p:cNvGraphicFramePr>
            <a:graphicFrameLocks noGrp="1"/>
          </p:cNvGraphicFramePr>
          <p:nvPr>
            <p:ph idx="1"/>
            <p:extLst>
              <p:ext uri="{D42A27DB-BD31-4B8C-83A1-F6EECF244321}">
                <p14:modId xmlns:p14="http://schemas.microsoft.com/office/powerpoint/2010/main" val="772547861"/>
              </p:ext>
            </p:extLst>
          </p:nvPr>
        </p:nvGraphicFramePr>
        <p:xfrm>
          <a:off x="489099" y="531627"/>
          <a:ext cx="8048846" cy="56829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9992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6C79BFA-BD0F-1E1D-DB10-B05A64B15604}"/>
              </a:ext>
            </a:extLst>
          </p:cNvPr>
          <p:cNvSpPr>
            <a:spLocks noGrp="1"/>
          </p:cNvSpPr>
          <p:nvPr>
            <p:ph type="title"/>
          </p:nvPr>
        </p:nvSpPr>
        <p:spPr>
          <a:xfrm>
            <a:off x="817484" y="510908"/>
            <a:ext cx="9720072" cy="1499616"/>
          </a:xfrm>
        </p:spPr>
        <p:txBody>
          <a:bodyPr>
            <a:normAutofit/>
          </a:bodyPr>
          <a:lstStyle/>
          <a:p>
            <a:r>
              <a:rPr lang="fr-FR">
                <a:cs typeface="Calibri Light"/>
              </a:rPr>
              <a:t>Accompagnement</a:t>
            </a:r>
            <a:endParaRPr lang="fr-FR"/>
          </a:p>
        </p:txBody>
      </p:sp>
      <p:graphicFrame>
        <p:nvGraphicFramePr>
          <p:cNvPr id="12" name="Espace réservé du contenu 2">
            <a:extLst>
              <a:ext uri="{FF2B5EF4-FFF2-40B4-BE49-F238E27FC236}">
                <a16:creationId xmlns:a16="http://schemas.microsoft.com/office/drawing/2014/main" id="{AA15AE5C-8F81-0B6C-5FB5-2460D9A1F417}"/>
              </a:ext>
            </a:extLst>
          </p:cNvPr>
          <p:cNvGraphicFramePr>
            <a:graphicFrameLocks noGrp="1"/>
          </p:cNvGraphicFramePr>
          <p:nvPr>
            <p:ph idx="1"/>
            <p:extLst>
              <p:ext uri="{D42A27DB-BD31-4B8C-83A1-F6EECF244321}">
                <p14:modId xmlns:p14="http://schemas.microsoft.com/office/powerpoint/2010/main" val="3252830995"/>
              </p:ext>
            </p:extLst>
          </p:nvPr>
        </p:nvGraphicFramePr>
        <p:xfrm>
          <a:off x="435935" y="1084521"/>
          <a:ext cx="10308265" cy="52242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04221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831AAD-BC8C-D5B4-72CF-B8FA567098BF}"/>
              </a:ext>
            </a:extLst>
          </p:cNvPr>
          <p:cNvSpPr>
            <a:spLocks noGrp="1"/>
          </p:cNvSpPr>
          <p:nvPr>
            <p:ph type="title"/>
          </p:nvPr>
        </p:nvSpPr>
        <p:spPr>
          <a:xfrm>
            <a:off x="1024128" y="585216"/>
            <a:ext cx="9720072" cy="1499616"/>
          </a:xfrm>
        </p:spPr>
        <p:txBody>
          <a:bodyPr>
            <a:normAutofit/>
          </a:bodyPr>
          <a:lstStyle/>
          <a:p>
            <a:r>
              <a:rPr lang="fr-FR">
                <a:cs typeface="Calibri Light"/>
              </a:rPr>
              <a:t>Pourquoi souhaitez-vous réitérer l'expérience ?</a:t>
            </a:r>
            <a:endParaRPr lang="fr-FR"/>
          </a:p>
        </p:txBody>
      </p:sp>
      <p:graphicFrame>
        <p:nvGraphicFramePr>
          <p:cNvPr id="12" name="Espace réservé du contenu 2">
            <a:extLst>
              <a:ext uri="{FF2B5EF4-FFF2-40B4-BE49-F238E27FC236}">
                <a16:creationId xmlns:a16="http://schemas.microsoft.com/office/drawing/2014/main" id="{471BC98F-153A-3811-D754-CA19EE1BFBC8}"/>
              </a:ext>
            </a:extLst>
          </p:cNvPr>
          <p:cNvGraphicFramePr>
            <a:graphicFrameLocks noGrp="1"/>
          </p:cNvGraphicFramePr>
          <p:nvPr>
            <p:ph idx="1"/>
            <p:extLst>
              <p:ext uri="{D42A27DB-BD31-4B8C-83A1-F6EECF244321}">
                <p14:modId xmlns:p14="http://schemas.microsoft.com/office/powerpoint/2010/main" val="2845147294"/>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187793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dirty="0"/>
              <a:t>Les élèves</a:t>
            </a:r>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726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6524E4-D4F8-A212-58CD-36F0C25F486C}"/>
              </a:ext>
            </a:extLst>
          </p:cNvPr>
          <p:cNvSpPr>
            <a:spLocks noGrp="1"/>
          </p:cNvSpPr>
          <p:nvPr>
            <p:ph type="title"/>
          </p:nvPr>
        </p:nvSpPr>
        <p:spPr/>
        <p:txBody>
          <a:bodyPr/>
          <a:lstStyle/>
          <a:p>
            <a:r>
              <a:rPr lang="fr-FR" dirty="0"/>
              <a:t>Découverte de l’ESS</a:t>
            </a:r>
          </a:p>
        </p:txBody>
      </p:sp>
      <p:pic>
        <p:nvPicPr>
          <p:cNvPr id="4" name="Image 3">
            <a:extLst>
              <a:ext uri="{FF2B5EF4-FFF2-40B4-BE49-F238E27FC236}">
                <a16:creationId xmlns:a16="http://schemas.microsoft.com/office/drawing/2014/main" id="{727AE207-3EB9-8009-33E3-BCC2F99B92AA}"/>
              </a:ext>
            </a:extLst>
          </p:cNvPr>
          <p:cNvPicPr>
            <a:picLocks noChangeAspect="1"/>
          </p:cNvPicPr>
          <p:nvPr/>
        </p:nvPicPr>
        <p:blipFill>
          <a:blip r:embed="rId3"/>
          <a:stretch>
            <a:fillRect/>
          </a:stretch>
        </p:blipFill>
        <p:spPr>
          <a:xfrm>
            <a:off x="3856074" y="1975278"/>
            <a:ext cx="4479852" cy="4385340"/>
          </a:xfrm>
          <a:prstGeom prst="rect">
            <a:avLst/>
          </a:prstGeom>
        </p:spPr>
      </p:pic>
    </p:spTree>
    <p:extLst>
      <p:ext uri="{BB962C8B-B14F-4D97-AF65-F5344CB8AC3E}">
        <p14:creationId xmlns:p14="http://schemas.microsoft.com/office/powerpoint/2010/main" val="15612800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C5C1E515-611A-E204-39B5-46D153C84C6E}"/>
              </a:ext>
            </a:extLst>
          </p:cNvPr>
          <p:cNvSpPr>
            <a:spLocks noGrp="1"/>
          </p:cNvSpPr>
          <p:nvPr>
            <p:ph type="title"/>
          </p:nvPr>
        </p:nvSpPr>
        <p:spPr>
          <a:xfrm>
            <a:off x="964788" y="804333"/>
            <a:ext cx="3391900" cy="5249334"/>
          </a:xfrm>
        </p:spPr>
        <p:txBody>
          <a:bodyPr>
            <a:normAutofit/>
          </a:bodyPr>
          <a:lstStyle/>
          <a:p>
            <a:pPr algn="r"/>
            <a:r>
              <a:rPr lang="fr-FR">
                <a:solidFill>
                  <a:srgbClr val="FFFFFF"/>
                </a:solidFill>
              </a:rPr>
              <a:t>Découverte de l’ESS</a:t>
            </a:r>
          </a:p>
        </p:txBody>
      </p:sp>
      <p:sp>
        <p:nvSpPr>
          <p:cNvPr id="8" name="Espace réservé du contenu 2">
            <a:extLst>
              <a:ext uri="{FF2B5EF4-FFF2-40B4-BE49-F238E27FC236}">
                <a16:creationId xmlns:a16="http://schemas.microsoft.com/office/drawing/2014/main" id="{F7A61BCC-CFD8-FC09-0DE6-83B689E0772D}"/>
              </a:ext>
            </a:extLst>
          </p:cNvPr>
          <p:cNvSpPr>
            <a:spLocks noGrp="1"/>
          </p:cNvSpPr>
          <p:nvPr>
            <p:ph idx="1"/>
          </p:nvPr>
        </p:nvSpPr>
        <p:spPr>
          <a:xfrm>
            <a:off x="4951048" y="804333"/>
            <a:ext cx="6306003" cy="5249334"/>
          </a:xfrm>
        </p:spPr>
        <p:txBody>
          <a:bodyPr anchor="ctr">
            <a:normAutofit/>
          </a:bodyPr>
          <a:lstStyle/>
          <a:p>
            <a:pPr marL="0" indent="0">
              <a:buNone/>
            </a:pPr>
            <a:r>
              <a:rPr lang="fr-FR" b="1" u="sng"/>
              <a:t>Avant le projet </a:t>
            </a:r>
            <a:r>
              <a:rPr lang="fr-FR"/>
              <a:t>: 71 % n’avaient jamais entendu parler d’ESS</a:t>
            </a:r>
          </a:p>
          <a:p>
            <a:pPr marL="0" indent="0">
              <a:buNone/>
            </a:pPr>
            <a:r>
              <a:rPr lang="fr-FR" b="1" u="sng"/>
              <a:t>Après le projet </a:t>
            </a:r>
            <a:r>
              <a:rPr lang="fr-FR"/>
              <a:t>: </a:t>
            </a:r>
          </a:p>
          <a:p>
            <a:r>
              <a:rPr lang="fr-FR"/>
              <a:t>84 % ont parlé d’ESS pendant le projet</a:t>
            </a:r>
          </a:p>
          <a:p>
            <a:r>
              <a:rPr lang="fr-FR"/>
              <a:t>93 % savent reconnaître le sigle</a:t>
            </a:r>
          </a:p>
          <a:p>
            <a:r>
              <a:rPr lang="fr-FR"/>
              <a:t>99 % savent reconnaître au moins un principe de l’ESS</a:t>
            </a:r>
          </a:p>
          <a:p>
            <a:r>
              <a:rPr lang="fr-FR"/>
              <a:t>17 % savent reconnaître tous les principes de l’ESS</a:t>
            </a:r>
          </a:p>
          <a:p>
            <a:endParaRPr lang="fr-FR"/>
          </a:p>
          <a:p>
            <a:pPr marL="0" indent="0">
              <a:buNone/>
            </a:pPr>
            <a:endParaRPr lang="fr-FR"/>
          </a:p>
        </p:txBody>
      </p:sp>
    </p:spTree>
    <p:extLst>
      <p:ext uri="{BB962C8B-B14F-4D97-AF65-F5344CB8AC3E}">
        <p14:creationId xmlns:p14="http://schemas.microsoft.com/office/powerpoint/2010/main" val="2938907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7C556F39-5E51-F149-77A9-EE13D6D43708}"/>
              </a:ext>
            </a:extLst>
          </p:cNvPr>
          <p:cNvPicPr>
            <a:picLocks noChangeAspect="1"/>
          </p:cNvPicPr>
          <p:nvPr/>
        </p:nvPicPr>
        <p:blipFill>
          <a:blip r:embed="rId3"/>
          <a:stretch>
            <a:fillRect/>
          </a:stretch>
        </p:blipFill>
        <p:spPr>
          <a:xfrm>
            <a:off x="2817628" y="413522"/>
            <a:ext cx="6633338" cy="6214880"/>
          </a:xfrm>
          <a:prstGeom prst="rect">
            <a:avLst/>
          </a:prstGeom>
        </p:spPr>
      </p:pic>
      <p:sp>
        <p:nvSpPr>
          <p:cNvPr id="10" name="ZoneTexte 9">
            <a:extLst>
              <a:ext uri="{FF2B5EF4-FFF2-40B4-BE49-F238E27FC236}">
                <a16:creationId xmlns:a16="http://schemas.microsoft.com/office/drawing/2014/main" id="{E4D6B913-387A-DD53-D292-0909C9D3115F}"/>
              </a:ext>
            </a:extLst>
          </p:cNvPr>
          <p:cNvSpPr txBox="1"/>
          <p:nvPr/>
        </p:nvSpPr>
        <p:spPr>
          <a:xfrm>
            <a:off x="864389" y="903305"/>
            <a:ext cx="4690753" cy="584775"/>
          </a:xfrm>
          <a:prstGeom prst="rect">
            <a:avLst/>
          </a:prstGeom>
          <a:noFill/>
        </p:spPr>
        <p:txBody>
          <a:bodyPr wrap="square" lIns="91440" tIns="45720" rIns="91440" bIns="45720" rtlCol="0" anchor="t">
            <a:spAutoFit/>
          </a:bodyPr>
          <a:lstStyle/>
          <a:p>
            <a:r>
              <a:rPr lang="fr-FR" sz="3200" b="1" dirty="0"/>
              <a:t>IDENTITÉ</a:t>
            </a:r>
          </a:p>
        </p:txBody>
      </p:sp>
    </p:spTree>
    <p:extLst>
      <p:ext uri="{BB962C8B-B14F-4D97-AF65-F5344CB8AC3E}">
        <p14:creationId xmlns:p14="http://schemas.microsoft.com/office/powerpoint/2010/main" val="3516953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56C19E8-1C47-B605-0E99-A8EB8DC3FF80}"/>
              </a:ext>
            </a:extLst>
          </p:cNvPr>
          <p:cNvSpPr>
            <a:spLocks noGrp="1"/>
          </p:cNvSpPr>
          <p:nvPr>
            <p:ph type="title"/>
          </p:nvPr>
        </p:nvSpPr>
        <p:spPr>
          <a:xfrm>
            <a:off x="853062" y="434863"/>
            <a:ext cx="9720072" cy="1499616"/>
          </a:xfrm>
        </p:spPr>
        <p:txBody>
          <a:bodyPr/>
          <a:lstStyle/>
          <a:p>
            <a:r>
              <a:rPr lang="fr-FR" dirty="0"/>
              <a:t>Des apprentissages multiples</a:t>
            </a:r>
          </a:p>
        </p:txBody>
      </p:sp>
      <p:pic>
        <p:nvPicPr>
          <p:cNvPr id="6" name="Image 5">
            <a:extLst>
              <a:ext uri="{FF2B5EF4-FFF2-40B4-BE49-F238E27FC236}">
                <a16:creationId xmlns:a16="http://schemas.microsoft.com/office/drawing/2014/main" id="{20513C6A-DFC3-636A-CA11-8C537AD6DC23}"/>
              </a:ext>
            </a:extLst>
          </p:cNvPr>
          <p:cNvPicPr>
            <a:picLocks noChangeAspect="1"/>
          </p:cNvPicPr>
          <p:nvPr/>
        </p:nvPicPr>
        <p:blipFill rotWithShape="1">
          <a:blip r:embed="rId3"/>
          <a:srcRect b="66083"/>
          <a:stretch/>
        </p:blipFill>
        <p:spPr>
          <a:xfrm>
            <a:off x="1326289" y="2809187"/>
            <a:ext cx="4389702" cy="2898220"/>
          </a:xfrm>
          <a:prstGeom prst="rect">
            <a:avLst/>
          </a:prstGeom>
        </p:spPr>
      </p:pic>
      <p:pic>
        <p:nvPicPr>
          <p:cNvPr id="7" name="Image 6">
            <a:extLst>
              <a:ext uri="{FF2B5EF4-FFF2-40B4-BE49-F238E27FC236}">
                <a16:creationId xmlns:a16="http://schemas.microsoft.com/office/drawing/2014/main" id="{449B147C-72C4-06A7-00B2-F1538984A626}"/>
              </a:ext>
            </a:extLst>
          </p:cNvPr>
          <p:cNvPicPr>
            <a:picLocks noChangeAspect="1"/>
          </p:cNvPicPr>
          <p:nvPr/>
        </p:nvPicPr>
        <p:blipFill rotWithShape="1">
          <a:blip r:embed="rId3"/>
          <a:srcRect t="33917"/>
          <a:stretch/>
        </p:blipFill>
        <p:spPr>
          <a:xfrm>
            <a:off x="6305411" y="1616149"/>
            <a:ext cx="3761532" cy="4838824"/>
          </a:xfrm>
          <a:prstGeom prst="rect">
            <a:avLst/>
          </a:prstGeom>
        </p:spPr>
      </p:pic>
      <p:pic>
        <p:nvPicPr>
          <p:cNvPr id="10" name="Image 9">
            <a:extLst>
              <a:ext uri="{FF2B5EF4-FFF2-40B4-BE49-F238E27FC236}">
                <a16:creationId xmlns:a16="http://schemas.microsoft.com/office/drawing/2014/main" id="{7B652FFE-7B50-15B2-F8DB-2801DFDD3B83}"/>
              </a:ext>
            </a:extLst>
          </p:cNvPr>
          <p:cNvPicPr>
            <a:picLocks noChangeAspect="1"/>
          </p:cNvPicPr>
          <p:nvPr/>
        </p:nvPicPr>
        <p:blipFill>
          <a:blip r:embed="rId4"/>
          <a:stretch>
            <a:fillRect/>
          </a:stretch>
        </p:blipFill>
        <p:spPr>
          <a:xfrm>
            <a:off x="1527100" y="1672962"/>
            <a:ext cx="4352706" cy="1159078"/>
          </a:xfrm>
          <a:prstGeom prst="rect">
            <a:avLst/>
          </a:prstGeom>
        </p:spPr>
      </p:pic>
    </p:spTree>
    <p:extLst>
      <p:ext uri="{BB962C8B-B14F-4D97-AF65-F5344CB8AC3E}">
        <p14:creationId xmlns:p14="http://schemas.microsoft.com/office/powerpoint/2010/main" val="189849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92F5FA-AAE1-0C5A-0636-1858B9B5C7A3}"/>
              </a:ext>
            </a:extLst>
          </p:cNvPr>
          <p:cNvSpPr>
            <a:spLocks noGrp="1"/>
          </p:cNvSpPr>
          <p:nvPr>
            <p:ph type="title"/>
          </p:nvPr>
        </p:nvSpPr>
        <p:spPr>
          <a:xfrm>
            <a:off x="1024128" y="585216"/>
            <a:ext cx="6066818" cy="1499616"/>
          </a:xfrm>
        </p:spPr>
        <p:txBody>
          <a:bodyPr>
            <a:normAutofit/>
          </a:bodyPr>
          <a:lstStyle/>
          <a:p>
            <a:r>
              <a:rPr lang="fr-FR" dirty="0"/>
              <a:t>Engagement</a:t>
            </a:r>
          </a:p>
        </p:txBody>
      </p:sp>
      <p:sp>
        <p:nvSpPr>
          <p:cNvPr id="4" name="Espace réservé du contenu 2">
            <a:extLst>
              <a:ext uri="{FF2B5EF4-FFF2-40B4-BE49-F238E27FC236}">
                <a16:creationId xmlns:a16="http://schemas.microsoft.com/office/drawing/2014/main" id="{C93181C8-DF36-B39E-4214-451844A6B294}"/>
              </a:ext>
            </a:extLst>
          </p:cNvPr>
          <p:cNvSpPr>
            <a:spLocks noGrp="1"/>
          </p:cNvSpPr>
          <p:nvPr>
            <p:ph idx="1"/>
          </p:nvPr>
        </p:nvSpPr>
        <p:spPr>
          <a:xfrm>
            <a:off x="318977" y="1818362"/>
            <a:ext cx="7477120" cy="4958636"/>
          </a:xfrm>
        </p:spPr>
        <p:txBody>
          <a:bodyPr vert="horz" lIns="91440" tIns="45720" rIns="91440" bIns="45720" rtlCol="0">
            <a:normAutofit/>
          </a:bodyPr>
          <a:lstStyle/>
          <a:p>
            <a:pPr marL="0" indent="0">
              <a:buNone/>
            </a:pPr>
            <a:r>
              <a:rPr lang="fr-FR" sz="1600" b="1" u="sng" dirty="0"/>
              <a:t>Avant le projet </a:t>
            </a:r>
            <a:r>
              <a:rPr lang="fr-FR" sz="1600" dirty="0"/>
              <a:t>:</a:t>
            </a:r>
          </a:p>
          <a:p>
            <a:r>
              <a:rPr lang="fr-FR" sz="1600" dirty="0"/>
              <a:t>79 % n’ont pas d’engagement dans leur établissement, 20% ont un engagement dans l'établissement </a:t>
            </a:r>
            <a:endParaRPr lang="fr-FR" sz="1600" dirty="0">
              <a:cs typeface="Calibri"/>
            </a:endParaRPr>
          </a:p>
          <a:p>
            <a:r>
              <a:rPr lang="fr-FR" sz="1600" dirty="0"/>
              <a:t>84 % ne sont pas engagés dans une association, 16% sont engagés dans une association</a:t>
            </a:r>
            <a:endParaRPr lang="fr-FR" sz="1600" dirty="0">
              <a:cs typeface="Calibri" panose="020F0502020204030204"/>
            </a:endParaRPr>
          </a:p>
          <a:p>
            <a:r>
              <a:rPr lang="fr-FR" sz="1600" dirty="0"/>
              <a:t>68 % ne sont ni engagés dans l’établissement ni dans une association</a:t>
            </a:r>
          </a:p>
          <a:p>
            <a:pPr marL="0" indent="0">
              <a:buNone/>
            </a:pPr>
            <a:r>
              <a:rPr lang="fr-FR" sz="1600" b="1" u="sng" dirty="0"/>
              <a:t>Après le projet </a:t>
            </a:r>
            <a:r>
              <a:rPr lang="fr-FR" sz="1600" dirty="0"/>
              <a:t>: </a:t>
            </a:r>
          </a:p>
          <a:p>
            <a:r>
              <a:rPr lang="fr-FR" sz="1600" dirty="0">
                <a:cs typeface="Calibri"/>
              </a:rPr>
              <a:t>41% ont un engagement dans leur établissement</a:t>
            </a:r>
            <a:endParaRPr lang="fr-FR" sz="1600" dirty="0"/>
          </a:p>
          <a:p>
            <a:r>
              <a:rPr lang="fr-FR" sz="1600" dirty="0">
                <a:cs typeface="Calibri" panose="020F0502020204030204"/>
              </a:rPr>
              <a:t>51% des élèves sont engagés soit dans leur établissement soit dans une association</a:t>
            </a:r>
          </a:p>
          <a:p>
            <a:r>
              <a:rPr lang="fr-FR" sz="1600" dirty="0">
                <a:cs typeface="Calibri" panose="020F0502020204030204"/>
              </a:rPr>
              <a:t>15% sont engagés dans l'établissement et dans une association</a:t>
            </a:r>
          </a:p>
          <a:p>
            <a:r>
              <a:rPr lang="fr-FR" sz="1600" dirty="0">
                <a:cs typeface="Calibri" panose="020F0502020204030204"/>
              </a:rPr>
              <a:t>25% sont bénévoles dans une association</a:t>
            </a:r>
          </a:p>
          <a:p>
            <a:r>
              <a:rPr lang="fr-FR" sz="1600" dirty="0">
                <a:cs typeface="Calibri" panose="020F0502020204030204"/>
              </a:rPr>
              <a:t>35% des élèves qui ne sont pas bénévoles dans une association souhaitent le devenir</a:t>
            </a:r>
          </a:p>
          <a:p>
            <a:pPr marL="0" indent="0">
              <a:buNone/>
            </a:pPr>
            <a:endParaRPr lang="fr-FR" sz="1200" dirty="0">
              <a:cs typeface="Calibri" panose="020F0502020204030204"/>
            </a:endParaRPr>
          </a:p>
          <a:p>
            <a:endParaRPr lang="fr-FR" sz="1200" dirty="0">
              <a:cs typeface="Calibri" panose="020F0502020204030204"/>
            </a:endParaRPr>
          </a:p>
          <a:p>
            <a:pPr marL="0" indent="0">
              <a:buNone/>
            </a:pPr>
            <a:endParaRPr lang="fr-FR" sz="1200" dirty="0">
              <a:cs typeface="Calibri" panose="020F0502020204030204"/>
            </a:endParaRPr>
          </a:p>
        </p:txBody>
      </p:sp>
      <p:pic>
        <p:nvPicPr>
          <p:cNvPr id="13" name="Picture 12" descr="Deux personnes se tenant les mains">
            <a:extLst>
              <a:ext uri="{FF2B5EF4-FFF2-40B4-BE49-F238E27FC236}">
                <a16:creationId xmlns:a16="http://schemas.microsoft.com/office/drawing/2014/main" id="{BCACFE75-0A6B-5D7C-EAD4-7E79CD11EEEB}"/>
              </a:ext>
            </a:extLst>
          </p:cNvPr>
          <p:cNvPicPr>
            <a:picLocks noChangeAspect="1"/>
          </p:cNvPicPr>
          <p:nvPr/>
        </p:nvPicPr>
        <p:blipFill rotWithShape="1">
          <a:blip r:embed="rId2"/>
          <a:srcRect l="26406" r="28671" b="7"/>
          <a:stretch/>
        </p:blipFill>
        <p:spPr>
          <a:xfrm>
            <a:off x="8501248" y="0"/>
            <a:ext cx="4639733" cy="6857990"/>
          </a:xfrm>
          <a:prstGeom prst="rect">
            <a:avLst/>
          </a:prstGeom>
        </p:spPr>
      </p:pic>
    </p:spTree>
    <p:extLst>
      <p:ext uri="{BB962C8B-B14F-4D97-AF65-F5344CB8AC3E}">
        <p14:creationId xmlns:p14="http://schemas.microsoft.com/office/powerpoint/2010/main" val="6818575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dirty="0">
                <a:ea typeface="+mj-lt"/>
                <a:cs typeface="+mj-lt"/>
                <a:hlinkClick r:id="rId3"/>
              </a:rPr>
              <a:t>"Mon ESS à l’École" - 4 exemples de projet </a:t>
            </a:r>
            <a:endParaRPr lang="fr-FR" sz="6600"/>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76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39E4C68A-A4A9-48A4-9FF2-D2896B1EA0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2B9AEA5-52CB-49A6-AF8A-33502F291B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542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836F3602-9B2C-4618-45B3-0E2EDE64D755}"/>
              </a:ext>
            </a:extLst>
          </p:cNvPr>
          <p:cNvSpPr>
            <a:spLocks noGrp="1"/>
          </p:cNvSpPr>
          <p:nvPr>
            <p:ph type="title"/>
          </p:nvPr>
        </p:nvSpPr>
        <p:spPr>
          <a:xfrm>
            <a:off x="964788" y="804333"/>
            <a:ext cx="3391900" cy="5249334"/>
          </a:xfrm>
        </p:spPr>
        <p:txBody>
          <a:bodyPr>
            <a:normAutofit/>
          </a:bodyPr>
          <a:lstStyle/>
          <a:p>
            <a:pPr algn="r"/>
            <a:r>
              <a:rPr lang="fr-FR" dirty="0">
                <a:solidFill>
                  <a:srgbClr val="FFFFFF"/>
                </a:solidFill>
                <a:cs typeface="Calibri Light"/>
              </a:rPr>
              <a:t>Solidarité</a:t>
            </a:r>
            <a:endParaRPr lang="fr-FR" dirty="0">
              <a:solidFill>
                <a:srgbClr val="FFFFFF"/>
              </a:solidFill>
            </a:endParaRPr>
          </a:p>
        </p:txBody>
      </p:sp>
      <p:sp>
        <p:nvSpPr>
          <p:cNvPr id="5" name="Espace réservé du contenu 2">
            <a:extLst>
              <a:ext uri="{FF2B5EF4-FFF2-40B4-BE49-F238E27FC236}">
                <a16:creationId xmlns:a16="http://schemas.microsoft.com/office/drawing/2014/main" id="{9AC2CAAE-6BBB-BE1F-65C0-1AC58B6653DD}"/>
              </a:ext>
            </a:extLst>
          </p:cNvPr>
          <p:cNvSpPr>
            <a:spLocks noGrp="1"/>
          </p:cNvSpPr>
          <p:nvPr>
            <p:ph idx="1"/>
          </p:nvPr>
        </p:nvSpPr>
        <p:spPr>
          <a:xfrm>
            <a:off x="4951048" y="804333"/>
            <a:ext cx="6306003" cy="5249334"/>
          </a:xfrm>
        </p:spPr>
        <p:txBody>
          <a:bodyPr vert="horz" lIns="91440" tIns="45720" rIns="91440" bIns="45720" rtlCol="0" anchor="ctr">
            <a:normAutofit/>
          </a:bodyPr>
          <a:lstStyle/>
          <a:p>
            <a:pPr marL="0" indent="0">
              <a:buNone/>
            </a:pPr>
            <a:r>
              <a:rPr lang="fr-FR" b="1" u="sng" dirty="0"/>
              <a:t>Avant le projet </a:t>
            </a:r>
            <a:r>
              <a:rPr lang="fr-FR" dirty="0"/>
              <a:t>:</a:t>
            </a:r>
          </a:p>
          <a:p>
            <a:r>
              <a:rPr lang="fr-FR" dirty="0">
                <a:cs typeface="Calibri"/>
              </a:rPr>
              <a:t>53% pour qui c'est normal d'aider les autres</a:t>
            </a:r>
            <a:endParaRPr lang="fr-FR" dirty="0"/>
          </a:p>
          <a:p>
            <a:r>
              <a:rPr lang="fr-FR" dirty="0">
                <a:cs typeface="Calibri" panose="020F0502020204030204"/>
              </a:rPr>
              <a:t>41% </a:t>
            </a:r>
            <a:r>
              <a:rPr lang="fr-FR" dirty="0">
                <a:ea typeface="+mn-lt"/>
                <a:cs typeface="+mn-lt"/>
              </a:rPr>
              <a:t>pour qui c'est important d'aider les autres car tout le monde peut en avoir besoin</a:t>
            </a:r>
            <a:endParaRPr lang="fr-FR" dirty="0"/>
          </a:p>
          <a:p>
            <a:pPr marL="0" indent="0">
              <a:buNone/>
            </a:pPr>
            <a:r>
              <a:rPr lang="fr-FR" b="1" u="sng" dirty="0"/>
              <a:t>Après le projet </a:t>
            </a:r>
            <a:r>
              <a:rPr lang="fr-FR" dirty="0"/>
              <a:t>: </a:t>
            </a:r>
          </a:p>
          <a:p>
            <a:r>
              <a:rPr lang="fr-FR" dirty="0">
                <a:cs typeface="Calibri"/>
              </a:rPr>
              <a:t>82% affirment que le projet leur a donné envie d'aider les autres</a:t>
            </a:r>
          </a:p>
          <a:p>
            <a:r>
              <a:rPr lang="fr-FR" dirty="0">
                <a:cs typeface="Calibri"/>
              </a:rPr>
              <a:t>82% pour qui c'est normal d'aider les autres</a:t>
            </a:r>
          </a:p>
          <a:p>
            <a:r>
              <a:rPr lang="fr-FR" dirty="0">
                <a:cs typeface="Calibri"/>
              </a:rPr>
              <a:t>76% pour qui c'est important d'aider les autres car tout le monde peut en avoir besoin</a:t>
            </a:r>
          </a:p>
          <a:p>
            <a:endParaRPr lang="fr-FR" dirty="0">
              <a:cs typeface="Calibri"/>
            </a:endParaRPr>
          </a:p>
          <a:p>
            <a:endParaRPr lang="fr-FR" dirty="0">
              <a:cs typeface="Calibri"/>
            </a:endParaRPr>
          </a:p>
          <a:p>
            <a:pPr marL="0" indent="0">
              <a:buNone/>
            </a:pPr>
            <a:endParaRPr lang="fr-FR" dirty="0">
              <a:cs typeface="Calibri"/>
            </a:endParaRPr>
          </a:p>
        </p:txBody>
      </p:sp>
    </p:spTree>
    <p:extLst>
      <p:ext uri="{BB962C8B-B14F-4D97-AF65-F5344CB8AC3E}">
        <p14:creationId xmlns:p14="http://schemas.microsoft.com/office/powerpoint/2010/main" val="37037604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re 1">
            <a:extLst>
              <a:ext uri="{FF2B5EF4-FFF2-40B4-BE49-F238E27FC236}">
                <a16:creationId xmlns:a16="http://schemas.microsoft.com/office/drawing/2014/main" id="{CCB36DB0-4663-9440-D1CD-BEA786A79E73}"/>
              </a:ext>
            </a:extLst>
          </p:cNvPr>
          <p:cNvSpPr>
            <a:spLocks noGrp="1"/>
          </p:cNvSpPr>
          <p:nvPr>
            <p:ph type="title"/>
          </p:nvPr>
        </p:nvSpPr>
        <p:spPr>
          <a:xfrm>
            <a:off x="1024128" y="585216"/>
            <a:ext cx="9720072" cy="1499616"/>
          </a:xfrm>
        </p:spPr>
        <p:txBody>
          <a:bodyPr>
            <a:normAutofit/>
          </a:bodyPr>
          <a:lstStyle/>
          <a:p>
            <a:r>
              <a:rPr lang="fr-FR">
                <a:cs typeface="Calibri Light"/>
              </a:rPr>
              <a:t>Découverte des acteurs du territoire</a:t>
            </a:r>
            <a:endParaRPr lang="fr-FR" dirty="0"/>
          </a:p>
        </p:txBody>
      </p:sp>
      <p:graphicFrame>
        <p:nvGraphicFramePr>
          <p:cNvPr id="9" name="Espace réservé du contenu 2">
            <a:extLst>
              <a:ext uri="{FF2B5EF4-FFF2-40B4-BE49-F238E27FC236}">
                <a16:creationId xmlns:a16="http://schemas.microsoft.com/office/drawing/2014/main" id="{C830B5BC-DA05-98A9-21C9-107F5E0A21FA}"/>
              </a:ext>
            </a:extLst>
          </p:cNvPr>
          <p:cNvGraphicFramePr>
            <a:graphicFrameLocks noGrp="1"/>
          </p:cNvGraphicFramePr>
          <p:nvPr>
            <p:ph idx="1"/>
            <p:extLst>
              <p:ext uri="{D42A27DB-BD31-4B8C-83A1-F6EECF244321}">
                <p14:modId xmlns:p14="http://schemas.microsoft.com/office/powerpoint/2010/main" val="87934568"/>
              </p:ext>
            </p:extLst>
          </p:nvPr>
        </p:nvGraphicFramePr>
        <p:xfrm>
          <a:off x="1023938" y="2286000"/>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489154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Bureau avec des éléments de productivité">
            <a:extLst>
              <a:ext uri="{FF2B5EF4-FFF2-40B4-BE49-F238E27FC236}">
                <a16:creationId xmlns:a16="http://schemas.microsoft.com/office/drawing/2014/main" id="{4E197E46-08AD-0503-AA68-A2EC4D406F92}"/>
              </a:ext>
            </a:extLst>
          </p:cNvPr>
          <p:cNvPicPr>
            <a:picLocks noChangeAspect="1"/>
          </p:cNvPicPr>
          <p:nvPr/>
        </p:nvPicPr>
        <p:blipFill rotWithShape="1">
          <a:blip r:embed="rId3"/>
          <a:srcRect r="9091" b="23391"/>
          <a:stretch/>
        </p:blipFill>
        <p:spPr>
          <a:xfrm>
            <a:off x="20" y="10"/>
            <a:ext cx="12191980" cy="6857990"/>
          </a:xfrm>
          <a:prstGeom prst="rect">
            <a:avLst/>
          </a:prstGeom>
        </p:spPr>
      </p:pic>
      <p:sp>
        <p:nvSpPr>
          <p:cNvPr id="18" name="Rectangle 13">
            <a:extLst>
              <a:ext uri="{FF2B5EF4-FFF2-40B4-BE49-F238E27FC236}">
                <a16:creationId xmlns:a16="http://schemas.microsoft.com/office/drawing/2014/main" id="{57D175FC-84CC-4D12-A5E2-FA27D934E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552265" cy="6858000"/>
          </a:xfrm>
          <a:prstGeom prst="rect">
            <a:avLst/>
          </a:prstGeom>
          <a:solidFill>
            <a:srgbClr val="FFFFFF">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itre 1">
            <a:extLst>
              <a:ext uri="{FF2B5EF4-FFF2-40B4-BE49-F238E27FC236}">
                <a16:creationId xmlns:a16="http://schemas.microsoft.com/office/drawing/2014/main" id="{286E5A6B-2DAC-F254-5C79-C0231762392D}"/>
              </a:ext>
            </a:extLst>
          </p:cNvPr>
          <p:cNvSpPr>
            <a:spLocks noGrp="1"/>
          </p:cNvSpPr>
          <p:nvPr>
            <p:ph type="title"/>
          </p:nvPr>
        </p:nvSpPr>
        <p:spPr>
          <a:xfrm>
            <a:off x="1024128" y="585216"/>
            <a:ext cx="6066818" cy="1499616"/>
          </a:xfrm>
        </p:spPr>
        <p:txBody>
          <a:bodyPr vert="horz" lIns="91440" tIns="45720" rIns="91440" bIns="45720" rtlCol="0" anchor="ctr">
            <a:normAutofit/>
          </a:bodyPr>
          <a:lstStyle/>
          <a:p>
            <a:r>
              <a:rPr lang="en-US" dirty="0">
                <a:solidFill>
                  <a:srgbClr val="000000"/>
                </a:solidFill>
              </a:rPr>
              <a:t>Une </a:t>
            </a:r>
            <a:r>
              <a:rPr lang="en-US" dirty="0" err="1">
                <a:solidFill>
                  <a:srgbClr val="000000"/>
                </a:solidFill>
              </a:rPr>
              <a:t>boussole</a:t>
            </a:r>
            <a:r>
              <a:rPr lang="en-US" dirty="0">
                <a:solidFill>
                  <a:srgbClr val="000000"/>
                </a:solidFill>
              </a:rPr>
              <a:t> pour </a:t>
            </a:r>
            <a:r>
              <a:rPr lang="en-US" dirty="0" err="1">
                <a:solidFill>
                  <a:srgbClr val="000000"/>
                </a:solidFill>
              </a:rPr>
              <a:t>l'avenir</a:t>
            </a:r>
            <a:endParaRPr lang="en-US" dirty="0">
              <a:solidFill>
                <a:srgbClr val="000000"/>
              </a:solidFill>
            </a:endParaRPr>
          </a:p>
        </p:txBody>
      </p:sp>
      <p:cxnSp>
        <p:nvCxnSpPr>
          <p:cNvPr id="19" name="Straight Connector 15">
            <a:extLst>
              <a:ext uri="{FF2B5EF4-FFF2-40B4-BE49-F238E27FC236}">
                <a16:creationId xmlns:a16="http://schemas.microsoft.com/office/drawing/2014/main" id="{8AC38328-2D50-4DDB-BD20-28DE12E4996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Espace réservé du contenu 2">
            <a:extLst>
              <a:ext uri="{FF2B5EF4-FFF2-40B4-BE49-F238E27FC236}">
                <a16:creationId xmlns:a16="http://schemas.microsoft.com/office/drawing/2014/main" id="{10A08B1F-43E6-0F57-0A5D-87A4626A8359}"/>
              </a:ext>
            </a:extLst>
          </p:cNvPr>
          <p:cNvSpPr txBox="1">
            <a:spLocks/>
          </p:cNvSpPr>
          <p:nvPr/>
        </p:nvSpPr>
        <p:spPr>
          <a:xfrm>
            <a:off x="1024128" y="2286000"/>
            <a:ext cx="6066818" cy="4023360"/>
          </a:xfrm>
          <a:prstGeom prst="rect">
            <a:avLst/>
          </a:prstGeom>
        </p:spPr>
        <p:txBody>
          <a:bodyPr vert="horz" lIns="45720" tIns="45720" rIns="4572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Font typeface="Arial" panose="020B0604020202020204" pitchFamily="34" charset="0"/>
              <a:buNone/>
            </a:pPr>
            <a:r>
              <a:rPr lang="en-US" sz="2000" b="1" u="sng" dirty="0">
                <a:solidFill>
                  <a:srgbClr val="000000"/>
                </a:solidFill>
              </a:rPr>
              <a:t>Avant le </a:t>
            </a:r>
            <a:r>
              <a:rPr lang="en-US" sz="2000" b="1" u="sng" dirty="0" err="1">
                <a:solidFill>
                  <a:srgbClr val="000000"/>
                </a:solidFill>
              </a:rPr>
              <a:t>projet</a:t>
            </a:r>
            <a:r>
              <a:rPr lang="en-US" sz="2000" b="1" u="sng" dirty="0">
                <a:solidFill>
                  <a:srgbClr val="000000"/>
                </a:solidFill>
              </a:rPr>
              <a:t> </a:t>
            </a:r>
            <a:r>
              <a:rPr lang="en-US" sz="2000" dirty="0">
                <a:solidFill>
                  <a:srgbClr val="000000"/>
                </a:solidFill>
              </a:rPr>
              <a:t>:</a:t>
            </a:r>
          </a:p>
          <a:p>
            <a:pPr>
              <a:buClr>
                <a:schemeClr val="accent1"/>
              </a:buClr>
            </a:pPr>
            <a:r>
              <a:rPr lang="en-US" sz="2000" dirty="0">
                <a:solidFill>
                  <a:srgbClr val="000000"/>
                </a:solidFill>
              </a:rPr>
              <a:t>59% </a:t>
            </a:r>
            <a:r>
              <a:rPr lang="en-US" sz="2000" dirty="0" err="1">
                <a:solidFill>
                  <a:srgbClr val="000000"/>
                </a:solidFill>
              </a:rPr>
              <a:t>savent</a:t>
            </a:r>
            <a:r>
              <a:rPr lang="en-US" sz="2000" dirty="0">
                <a:solidFill>
                  <a:srgbClr val="000000"/>
                </a:solidFill>
              </a:rPr>
              <a:t> ce </a:t>
            </a:r>
            <a:r>
              <a:rPr lang="en-US" sz="2000" dirty="0" err="1">
                <a:solidFill>
                  <a:srgbClr val="000000"/>
                </a:solidFill>
              </a:rPr>
              <a:t>qu'ils</a:t>
            </a:r>
            <a:r>
              <a:rPr lang="en-US" sz="2000" dirty="0">
                <a:solidFill>
                  <a:srgbClr val="000000"/>
                </a:solidFill>
              </a:rPr>
              <a:t> </a:t>
            </a:r>
            <a:r>
              <a:rPr lang="en-US" sz="2000" dirty="0" err="1">
                <a:solidFill>
                  <a:srgbClr val="000000"/>
                </a:solidFill>
              </a:rPr>
              <a:t>veulent</a:t>
            </a:r>
            <a:r>
              <a:rPr lang="en-US" sz="2000" dirty="0">
                <a:solidFill>
                  <a:srgbClr val="000000"/>
                </a:solidFill>
              </a:rPr>
              <a:t> faire </a:t>
            </a:r>
            <a:r>
              <a:rPr lang="en-US" sz="2000" dirty="0" err="1">
                <a:solidFill>
                  <a:srgbClr val="000000"/>
                </a:solidFill>
              </a:rPr>
              <a:t>comme</a:t>
            </a:r>
            <a:r>
              <a:rPr lang="en-US" sz="2000" dirty="0">
                <a:solidFill>
                  <a:srgbClr val="000000"/>
                </a:solidFill>
              </a:rPr>
              <a:t> métier</a:t>
            </a:r>
          </a:p>
          <a:p>
            <a:pPr marL="0" indent="0">
              <a:buClr>
                <a:schemeClr val="accent1"/>
              </a:buClr>
              <a:buFont typeface="Arial" panose="020B0604020202020204" pitchFamily="34" charset="0"/>
              <a:buNone/>
            </a:pPr>
            <a:r>
              <a:rPr lang="en-US" sz="2000" b="1" u="sng" dirty="0">
                <a:solidFill>
                  <a:srgbClr val="000000"/>
                </a:solidFill>
              </a:rPr>
              <a:t>Après le </a:t>
            </a:r>
            <a:r>
              <a:rPr lang="en-US" sz="2000" b="1" u="sng" dirty="0" err="1">
                <a:solidFill>
                  <a:srgbClr val="000000"/>
                </a:solidFill>
              </a:rPr>
              <a:t>projet</a:t>
            </a:r>
            <a:r>
              <a:rPr lang="en-US" sz="2000" b="1" u="sng" dirty="0">
                <a:solidFill>
                  <a:srgbClr val="000000"/>
                </a:solidFill>
              </a:rPr>
              <a:t> </a:t>
            </a:r>
            <a:r>
              <a:rPr lang="en-US" sz="2000" dirty="0">
                <a:solidFill>
                  <a:srgbClr val="000000"/>
                </a:solidFill>
              </a:rPr>
              <a:t>:</a:t>
            </a:r>
          </a:p>
          <a:p>
            <a:pPr>
              <a:buClr>
                <a:schemeClr val="accent1"/>
              </a:buClr>
            </a:pPr>
            <a:r>
              <a:rPr lang="en-US" sz="2000" dirty="0">
                <a:solidFill>
                  <a:srgbClr val="000000"/>
                </a:solidFill>
              </a:rPr>
              <a:t>42% faire un stage dans l'ESS</a:t>
            </a:r>
          </a:p>
          <a:p>
            <a:pPr>
              <a:buClr>
                <a:schemeClr val="accent1"/>
              </a:buClr>
            </a:pPr>
            <a:r>
              <a:rPr lang="en-US" sz="2000" dirty="0">
                <a:solidFill>
                  <a:srgbClr val="000000"/>
                </a:solidFill>
              </a:rPr>
              <a:t>35% </a:t>
            </a:r>
            <a:r>
              <a:rPr lang="en-US" sz="2000" dirty="0" err="1">
                <a:solidFill>
                  <a:srgbClr val="000000"/>
                </a:solidFill>
              </a:rPr>
              <a:t>travailler</a:t>
            </a:r>
            <a:r>
              <a:rPr lang="en-US" sz="2000" dirty="0">
                <a:solidFill>
                  <a:srgbClr val="000000"/>
                </a:solidFill>
              </a:rPr>
              <a:t> dans l'ESS</a:t>
            </a:r>
          </a:p>
          <a:p>
            <a:pPr>
              <a:buClr>
                <a:schemeClr val="accent1"/>
              </a:buClr>
            </a:pPr>
            <a:r>
              <a:rPr lang="en-US" sz="2000" dirty="0">
                <a:solidFill>
                  <a:srgbClr val="000000"/>
                </a:solidFill>
              </a:rPr>
              <a:t>39% </a:t>
            </a:r>
            <a:r>
              <a:rPr lang="en-US" sz="2000" dirty="0" err="1">
                <a:solidFill>
                  <a:srgbClr val="000000"/>
                </a:solidFill>
              </a:rPr>
              <a:t>créer</a:t>
            </a:r>
            <a:r>
              <a:rPr lang="en-US" sz="2000" dirty="0">
                <a:solidFill>
                  <a:srgbClr val="000000"/>
                </a:solidFill>
              </a:rPr>
              <a:t> </a:t>
            </a:r>
            <a:r>
              <a:rPr lang="en-US" sz="2000" dirty="0" err="1">
                <a:solidFill>
                  <a:srgbClr val="000000"/>
                </a:solidFill>
              </a:rPr>
              <a:t>une</a:t>
            </a:r>
            <a:r>
              <a:rPr lang="en-US" sz="2000" dirty="0">
                <a:solidFill>
                  <a:srgbClr val="000000"/>
                </a:solidFill>
              </a:rPr>
              <a:t> entreprise de l'ESS</a:t>
            </a:r>
          </a:p>
          <a:p>
            <a:pPr>
              <a:buClr>
                <a:schemeClr val="accent1"/>
              </a:buClr>
            </a:pPr>
            <a:r>
              <a:rPr lang="en-US" sz="2000" dirty="0">
                <a:solidFill>
                  <a:srgbClr val="000000"/>
                </a:solidFill>
              </a:rPr>
              <a:t>52% </a:t>
            </a:r>
            <a:r>
              <a:rPr lang="en-US" sz="2000" dirty="0" err="1">
                <a:solidFill>
                  <a:srgbClr val="000000"/>
                </a:solidFill>
              </a:rPr>
              <a:t>souhaitent</a:t>
            </a:r>
            <a:r>
              <a:rPr lang="en-US" sz="2000" dirty="0">
                <a:solidFill>
                  <a:srgbClr val="000000"/>
                </a:solidFill>
              </a:rPr>
              <a:t> faire un stage, </a:t>
            </a:r>
            <a:r>
              <a:rPr lang="en-US" sz="2000" dirty="0" err="1">
                <a:solidFill>
                  <a:srgbClr val="000000"/>
                </a:solidFill>
              </a:rPr>
              <a:t>travailler</a:t>
            </a:r>
            <a:r>
              <a:rPr lang="en-US" sz="2000" dirty="0">
                <a:solidFill>
                  <a:srgbClr val="000000"/>
                </a:solidFill>
              </a:rPr>
              <a:t>, </a:t>
            </a:r>
            <a:r>
              <a:rPr lang="en-US" sz="2000" dirty="0" err="1">
                <a:solidFill>
                  <a:srgbClr val="000000"/>
                </a:solidFill>
              </a:rPr>
              <a:t>ou</a:t>
            </a:r>
            <a:r>
              <a:rPr lang="en-US" sz="2000" dirty="0">
                <a:solidFill>
                  <a:srgbClr val="000000"/>
                </a:solidFill>
              </a:rPr>
              <a:t> entreprendre dans l'ESS</a:t>
            </a:r>
          </a:p>
          <a:p>
            <a:pPr>
              <a:buClr>
                <a:schemeClr val="accent1"/>
              </a:buClr>
            </a:pPr>
            <a:r>
              <a:rPr lang="en-US" sz="2000" dirty="0">
                <a:solidFill>
                  <a:srgbClr val="000000"/>
                </a:solidFill>
              </a:rPr>
              <a:t>76% </a:t>
            </a:r>
            <a:r>
              <a:rPr lang="en-US" sz="2000" dirty="0" err="1">
                <a:solidFill>
                  <a:srgbClr val="000000"/>
                </a:solidFill>
              </a:rPr>
              <a:t>savent</a:t>
            </a:r>
            <a:r>
              <a:rPr lang="en-US" sz="2000" dirty="0">
                <a:solidFill>
                  <a:srgbClr val="000000"/>
                </a:solidFill>
              </a:rPr>
              <a:t> ce </a:t>
            </a:r>
            <a:r>
              <a:rPr lang="en-US" sz="2000" dirty="0" err="1">
                <a:solidFill>
                  <a:srgbClr val="000000"/>
                </a:solidFill>
              </a:rPr>
              <a:t>qu'ils</a:t>
            </a:r>
            <a:r>
              <a:rPr lang="en-US" sz="2000" dirty="0">
                <a:solidFill>
                  <a:srgbClr val="000000"/>
                </a:solidFill>
              </a:rPr>
              <a:t> </a:t>
            </a:r>
            <a:r>
              <a:rPr lang="en-US" sz="2000" dirty="0" err="1">
                <a:solidFill>
                  <a:srgbClr val="000000"/>
                </a:solidFill>
              </a:rPr>
              <a:t>veulent</a:t>
            </a:r>
            <a:r>
              <a:rPr lang="en-US" sz="2000" dirty="0">
                <a:solidFill>
                  <a:srgbClr val="000000"/>
                </a:solidFill>
              </a:rPr>
              <a:t> faire </a:t>
            </a:r>
            <a:r>
              <a:rPr lang="en-US" sz="2000" dirty="0" err="1">
                <a:solidFill>
                  <a:srgbClr val="000000"/>
                </a:solidFill>
              </a:rPr>
              <a:t>comme</a:t>
            </a:r>
            <a:r>
              <a:rPr lang="en-US" sz="2000" dirty="0">
                <a:solidFill>
                  <a:srgbClr val="000000"/>
                </a:solidFill>
              </a:rPr>
              <a:t> métier</a:t>
            </a:r>
          </a:p>
          <a:p>
            <a:pPr>
              <a:buClr>
                <a:schemeClr val="accent1"/>
              </a:buClr>
            </a:pPr>
            <a:endParaRPr lang="en-US" sz="2000" dirty="0">
              <a:solidFill>
                <a:srgbClr val="000000"/>
              </a:solidFill>
            </a:endParaRPr>
          </a:p>
          <a:p>
            <a:pPr>
              <a:buClr>
                <a:schemeClr val="accent1"/>
              </a:buClr>
              <a:buFont typeface="Arial" panose="020B0604020202020204" pitchFamily="34" charset="0"/>
              <a:buChar char="•"/>
            </a:pPr>
            <a:endParaRPr lang="en-US" sz="2000" dirty="0">
              <a:solidFill>
                <a:srgbClr val="000000"/>
              </a:solidFill>
            </a:endParaRPr>
          </a:p>
          <a:p>
            <a:pPr>
              <a:buClr>
                <a:schemeClr val="accent1"/>
              </a:buClr>
            </a:pPr>
            <a:endParaRPr lang="en-US" sz="2000" dirty="0">
              <a:solidFill>
                <a:srgbClr val="000000"/>
              </a:solidFill>
            </a:endParaRPr>
          </a:p>
          <a:p>
            <a:pPr>
              <a:buClr>
                <a:schemeClr val="accent1"/>
              </a:buClr>
            </a:pPr>
            <a:endParaRPr lang="en-US" sz="2000" dirty="0">
              <a:solidFill>
                <a:srgbClr val="000000"/>
              </a:solidFill>
            </a:endParaRPr>
          </a:p>
          <a:p>
            <a:pPr marL="0" indent="0">
              <a:buClr>
                <a:schemeClr val="accent1"/>
              </a:buClr>
              <a:buNone/>
            </a:pPr>
            <a:endParaRPr lang="en-US" sz="2000" dirty="0">
              <a:solidFill>
                <a:srgbClr val="000000"/>
              </a:solidFill>
            </a:endParaRPr>
          </a:p>
        </p:txBody>
      </p:sp>
    </p:spTree>
    <p:extLst>
      <p:ext uri="{BB962C8B-B14F-4D97-AF65-F5344CB8AC3E}">
        <p14:creationId xmlns:p14="http://schemas.microsoft.com/office/powerpoint/2010/main" val="1528726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90AAC386-A18D-4525-AD1B-4D227ED34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71301D1-6BE1-3B9C-62F1-C5452735EF35}"/>
              </a:ext>
            </a:extLst>
          </p:cNvPr>
          <p:cNvSpPr>
            <a:spLocks noGrp="1"/>
          </p:cNvSpPr>
          <p:nvPr>
            <p:ph type="title"/>
          </p:nvPr>
        </p:nvSpPr>
        <p:spPr>
          <a:xfrm>
            <a:off x="8129872" y="643467"/>
            <a:ext cx="3473009" cy="5571066"/>
          </a:xfrm>
        </p:spPr>
        <p:txBody>
          <a:bodyPr vert="horz" lIns="91440" tIns="45720" rIns="91440" bIns="45720" rtlCol="0" anchor="ctr">
            <a:normAutofit/>
          </a:bodyPr>
          <a:lstStyle/>
          <a:p>
            <a:r>
              <a:rPr lang="en-US" kern="1200" cap="all" spc="100" baseline="0" dirty="0">
                <a:solidFill>
                  <a:schemeClr val="tx1">
                    <a:lumMod val="95000"/>
                    <a:lumOff val="5000"/>
                  </a:schemeClr>
                </a:solidFill>
                <a:latin typeface="+mj-lt"/>
                <a:ea typeface="+mj-ea"/>
                <a:cs typeface="+mj-cs"/>
              </a:rPr>
              <a:t>Climat scolaire </a:t>
            </a:r>
          </a:p>
        </p:txBody>
      </p:sp>
      <p:cxnSp>
        <p:nvCxnSpPr>
          <p:cNvPr id="15" name="Straight Connector 14">
            <a:extLst>
              <a:ext uri="{FF2B5EF4-FFF2-40B4-BE49-F238E27FC236}">
                <a16:creationId xmlns:a16="http://schemas.microsoft.com/office/drawing/2014/main" id="{C34C4AD0-FE94-4E84-ACA6-CC5BF1A1182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853463" y="2514600"/>
            <a:ext cx="0" cy="18288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9" name="Espace réservé du contenu 2">
            <a:extLst>
              <a:ext uri="{FF2B5EF4-FFF2-40B4-BE49-F238E27FC236}">
                <a16:creationId xmlns:a16="http://schemas.microsoft.com/office/drawing/2014/main" id="{90DF58A2-73D7-782E-C98C-0A65AFBC93A2}"/>
              </a:ext>
            </a:extLst>
          </p:cNvPr>
          <p:cNvGraphicFramePr/>
          <p:nvPr>
            <p:extLst>
              <p:ext uri="{D42A27DB-BD31-4B8C-83A1-F6EECF244321}">
                <p14:modId xmlns:p14="http://schemas.microsoft.com/office/powerpoint/2010/main" val="3553292439"/>
              </p:ext>
            </p:extLst>
          </p:nvPr>
        </p:nvGraphicFramePr>
        <p:xfrm>
          <a:off x="628550" y="697877"/>
          <a:ext cx="7224914" cy="54130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44667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AF11C0-EE87-69DF-B66B-5895276E0A2B}"/>
              </a:ext>
            </a:extLst>
          </p:cNvPr>
          <p:cNvSpPr>
            <a:spLocks noGrp="1"/>
          </p:cNvSpPr>
          <p:nvPr>
            <p:ph type="title"/>
          </p:nvPr>
        </p:nvSpPr>
        <p:spPr>
          <a:xfrm>
            <a:off x="1024128" y="585216"/>
            <a:ext cx="8018272" cy="1499616"/>
          </a:xfrm>
        </p:spPr>
        <p:txBody>
          <a:bodyPr vert="horz" lIns="91440" tIns="45720" rIns="91440" bIns="45720" rtlCol="0" anchor="ctr">
            <a:normAutofit/>
          </a:bodyPr>
          <a:lstStyle/>
          <a:p>
            <a:r>
              <a:rPr lang="en-US"/>
              <a:t>Coopération</a:t>
            </a:r>
          </a:p>
        </p:txBody>
      </p:sp>
      <p:sp>
        <p:nvSpPr>
          <p:cNvPr id="6" name="Espace réservé du contenu 2">
            <a:extLst>
              <a:ext uri="{FF2B5EF4-FFF2-40B4-BE49-F238E27FC236}">
                <a16:creationId xmlns:a16="http://schemas.microsoft.com/office/drawing/2014/main" id="{EDC32B1C-BBA9-F92A-5A3F-0E4174838E00}"/>
              </a:ext>
            </a:extLst>
          </p:cNvPr>
          <p:cNvSpPr txBox="1">
            <a:spLocks/>
          </p:cNvSpPr>
          <p:nvPr/>
        </p:nvSpPr>
        <p:spPr>
          <a:xfrm>
            <a:off x="1024128" y="2286000"/>
            <a:ext cx="8018271" cy="4023360"/>
          </a:xfrm>
          <a:prstGeom prst="rect">
            <a:avLst/>
          </a:prstGeom>
        </p:spPr>
        <p:txBody>
          <a:bodyPr vert="horz" lIns="45720" tIns="45720" rIns="4572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chemeClr val="accent1"/>
              </a:buClr>
              <a:buNone/>
            </a:pPr>
            <a:r>
              <a:rPr lang="en-US" b="1" u="sng" dirty="0"/>
              <a:t>Après le </a:t>
            </a:r>
            <a:r>
              <a:rPr lang="en-US" b="1" u="sng" dirty="0" err="1"/>
              <a:t>projet</a:t>
            </a:r>
            <a:r>
              <a:rPr lang="en-US" b="1" u="sng" dirty="0"/>
              <a:t> </a:t>
            </a:r>
            <a:r>
              <a:rPr lang="en-US" dirty="0"/>
              <a:t>:</a:t>
            </a:r>
          </a:p>
          <a:p>
            <a:pPr marL="0" indent="0">
              <a:buClr>
                <a:schemeClr val="accent1"/>
              </a:buClr>
              <a:buNone/>
            </a:pPr>
            <a:endParaRPr lang="en-US" dirty="0"/>
          </a:p>
          <a:p>
            <a:pPr>
              <a:buClr>
                <a:schemeClr val="accent1"/>
              </a:buClr>
            </a:pPr>
            <a:r>
              <a:rPr lang="en-US" dirty="0"/>
              <a:t>72% </a:t>
            </a:r>
            <a:r>
              <a:rPr lang="en-US" dirty="0" err="1"/>
              <a:t>préfèrent</a:t>
            </a:r>
            <a:r>
              <a:rPr lang="en-US" dirty="0"/>
              <a:t> </a:t>
            </a:r>
            <a:r>
              <a:rPr lang="en-US" dirty="0" err="1"/>
              <a:t>travailler</a:t>
            </a:r>
            <a:r>
              <a:rPr lang="en-US" dirty="0"/>
              <a:t> en </a:t>
            </a:r>
            <a:r>
              <a:rPr lang="en-US" dirty="0" err="1"/>
              <a:t>collectif</a:t>
            </a:r>
            <a:r>
              <a:rPr lang="en-US" dirty="0"/>
              <a:t> et prendre les </a:t>
            </a:r>
            <a:r>
              <a:rPr lang="en-US" dirty="0" err="1"/>
              <a:t>décisions</a:t>
            </a:r>
            <a:r>
              <a:rPr lang="en-US" dirty="0"/>
              <a:t> à </a:t>
            </a:r>
            <a:r>
              <a:rPr lang="en-US" dirty="0" err="1"/>
              <a:t>plusieurs</a:t>
            </a:r>
            <a:endParaRPr lang="en-US" dirty="0">
              <a:highlight>
                <a:srgbClr val="FFFF00"/>
              </a:highlight>
            </a:endParaRPr>
          </a:p>
          <a:p>
            <a:pPr>
              <a:buClr>
                <a:schemeClr val="accent1"/>
              </a:buClr>
            </a:pPr>
            <a:r>
              <a:rPr lang="en-US" dirty="0"/>
              <a:t>55% </a:t>
            </a:r>
            <a:r>
              <a:rPr lang="en-US" dirty="0" err="1"/>
              <a:t>ont</a:t>
            </a:r>
            <a:r>
              <a:rPr lang="en-US" dirty="0"/>
              <a:t> trouvé que pendant le </a:t>
            </a:r>
            <a:r>
              <a:rPr lang="en-US" dirty="0" err="1"/>
              <a:t>projet</a:t>
            </a:r>
            <a:r>
              <a:rPr lang="en-US" dirty="0"/>
              <a:t> tout le monde a </a:t>
            </a:r>
            <a:r>
              <a:rPr lang="en-US" dirty="0" err="1"/>
              <a:t>pu</a:t>
            </a:r>
            <a:r>
              <a:rPr lang="en-US" dirty="0"/>
              <a:t> </a:t>
            </a:r>
            <a:r>
              <a:rPr lang="en-US" dirty="0" err="1"/>
              <a:t>s'exprimer</a:t>
            </a:r>
            <a:r>
              <a:rPr lang="en-US" dirty="0"/>
              <a:t> et </a:t>
            </a:r>
            <a:r>
              <a:rPr lang="en-US" dirty="0" err="1"/>
              <a:t>contribuer</a:t>
            </a:r>
            <a:r>
              <a:rPr lang="en-US" dirty="0"/>
              <a:t> aux </a:t>
            </a:r>
            <a:r>
              <a:rPr lang="en-US" dirty="0" err="1"/>
              <a:t>décisions</a:t>
            </a:r>
            <a:endParaRPr lang="en-US" dirty="0"/>
          </a:p>
          <a:p>
            <a:pPr marL="0" indent="0">
              <a:buClr>
                <a:schemeClr val="accent1"/>
              </a:buClr>
              <a:buNone/>
            </a:pPr>
            <a:endParaRPr lang="en-US" dirty="0">
              <a:highlight>
                <a:srgbClr val="FFFF00"/>
              </a:highlight>
            </a:endParaRPr>
          </a:p>
          <a:p>
            <a:pPr marL="0" indent="0">
              <a:buClr>
                <a:schemeClr val="accent1"/>
              </a:buClr>
              <a:buNone/>
            </a:pPr>
            <a:endParaRPr lang="en-US" dirty="0"/>
          </a:p>
          <a:p>
            <a:pPr marL="0" indent="0">
              <a:buClr>
                <a:schemeClr val="accent1"/>
              </a:buClr>
              <a:buNone/>
            </a:pPr>
            <a:endParaRPr lang="en-US" dirty="0"/>
          </a:p>
          <a:p>
            <a:pPr>
              <a:buClr>
                <a:schemeClr val="accent1"/>
              </a:buClr>
            </a:pPr>
            <a:endParaRPr lang="en-US" dirty="0"/>
          </a:p>
          <a:p>
            <a:pPr marL="0" indent="0">
              <a:buClr>
                <a:schemeClr val="accent1"/>
              </a:buClr>
              <a:buNone/>
            </a:pPr>
            <a:endParaRPr lang="en-US" dirty="0"/>
          </a:p>
        </p:txBody>
      </p:sp>
      <p:sp>
        <p:nvSpPr>
          <p:cNvPr id="15" name="Rectangle 17">
            <a:extLst>
              <a:ext uri="{FF2B5EF4-FFF2-40B4-BE49-F238E27FC236}">
                <a16:creationId xmlns:a16="http://schemas.microsoft.com/office/drawing/2014/main" id="{77D7B666-D5E6-48CE-B26A-FB5E5C34AF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325601"/>
            <a:ext cx="2286920" cy="390807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9">
            <a:extLst>
              <a:ext uri="{FF2B5EF4-FFF2-40B4-BE49-F238E27FC236}">
                <a16:creationId xmlns:a16="http://schemas.microsoft.com/office/drawing/2014/main" id="{F6EE670A-A41A-44AD-BC1C-2090365EB5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83348" y="4394539"/>
            <a:ext cx="2286920" cy="2029724"/>
          </a:xfrm>
          <a:prstGeom prst="rect">
            <a:avLst/>
          </a:prstGeom>
          <a:solidFill>
            <a:schemeClr val="tx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0491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b="1" dirty="0"/>
              <a:t>Merci pour votre attention !</a:t>
            </a:r>
            <a:br>
              <a:rPr lang="fr-FR" sz="6600" b="1" dirty="0"/>
            </a:br>
            <a:r>
              <a:rPr lang="fr-FR" sz="6600" b="1" dirty="0"/>
              <a:t>Des questions ?</a:t>
            </a:r>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62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5"/>
          <p:cNvSpPr txBox="1"/>
          <p:nvPr/>
        </p:nvSpPr>
        <p:spPr>
          <a:xfrm>
            <a:off x="0" y="457400"/>
            <a:ext cx="9235200" cy="761700"/>
          </a:xfrm>
          <a:prstGeom prst="rect">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fr-FR" sz="3060" b="1">
                <a:solidFill>
                  <a:schemeClr val="lt1"/>
                </a:solidFill>
                <a:latin typeface="Calibri"/>
                <a:ea typeface="Calibri"/>
                <a:cs typeface="Calibri"/>
                <a:sym typeface="Calibri"/>
              </a:rPr>
              <a:t>« </a:t>
            </a:r>
            <a:r>
              <a:rPr lang="fr-FR" sz="3000" b="1">
                <a:solidFill>
                  <a:schemeClr val="lt1"/>
                </a:solidFill>
                <a:latin typeface="Calibri"/>
                <a:ea typeface="Calibri"/>
                <a:cs typeface="Calibri"/>
                <a:sym typeface="Calibri"/>
              </a:rPr>
              <a:t>Mon Entreprise Sociale et Solidaire à l’Ecole </a:t>
            </a:r>
            <a:r>
              <a:rPr lang="fr-FR" sz="2975" b="1">
                <a:solidFill>
                  <a:schemeClr val="lt1"/>
                </a:solidFill>
                <a:latin typeface="Calibri"/>
                <a:ea typeface="Calibri"/>
                <a:cs typeface="Calibri"/>
                <a:sym typeface="Calibri"/>
              </a:rPr>
              <a:t>»</a:t>
            </a:r>
            <a:endParaRPr sz="3000"/>
          </a:p>
        </p:txBody>
      </p:sp>
      <p:sp>
        <p:nvSpPr>
          <p:cNvPr id="205" name="Google Shape;205;p25"/>
          <p:cNvSpPr txBox="1">
            <a:spLocks noGrp="1"/>
          </p:cNvSpPr>
          <p:nvPr>
            <p:ph type="body" idx="1"/>
          </p:nvPr>
        </p:nvSpPr>
        <p:spPr>
          <a:xfrm>
            <a:off x="3282775" y="4552950"/>
            <a:ext cx="5763900" cy="695400"/>
          </a:xfrm>
          <a:prstGeom prst="rect">
            <a:avLst/>
          </a:prstGeom>
          <a:noFill/>
          <a:ln>
            <a:noFill/>
          </a:ln>
        </p:spPr>
        <p:txBody>
          <a:bodyPr spcFirstLastPara="1" wrap="square" lIns="91425" tIns="45700" rIns="91425" bIns="45700" anchor="t" anchorCtr="0">
            <a:noAutofit/>
          </a:bodyPr>
          <a:lstStyle/>
          <a:p>
            <a:pPr marL="228600" lvl="0" indent="0" algn="l" rtl="0">
              <a:lnSpc>
                <a:spcPct val="100000"/>
              </a:lnSpc>
              <a:spcBef>
                <a:spcPts val="1000"/>
              </a:spcBef>
              <a:spcAft>
                <a:spcPts val="0"/>
              </a:spcAft>
              <a:buNone/>
            </a:pPr>
            <a:endParaRPr/>
          </a:p>
          <a:p>
            <a:pPr marL="228600" lvl="0" indent="0" algn="l" rtl="0">
              <a:lnSpc>
                <a:spcPct val="100000"/>
              </a:lnSpc>
              <a:spcBef>
                <a:spcPts val="1000"/>
              </a:spcBef>
              <a:spcAft>
                <a:spcPts val="0"/>
              </a:spcAft>
              <a:buNone/>
            </a:pPr>
            <a:endParaRPr>
              <a:solidFill>
                <a:srgbClr val="002060"/>
              </a:solidFill>
            </a:endParaRPr>
          </a:p>
        </p:txBody>
      </p:sp>
      <p:sp>
        <p:nvSpPr>
          <p:cNvPr id="206" name="Google Shape;206;p25"/>
          <p:cNvSpPr/>
          <p:nvPr/>
        </p:nvSpPr>
        <p:spPr>
          <a:xfrm>
            <a:off x="0" y="0"/>
            <a:ext cx="12192000" cy="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207;p25"/>
          <p:cNvSpPr/>
          <p:nvPr/>
        </p:nvSpPr>
        <p:spPr>
          <a:xfrm>
            <a:off x="0" y="8191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08" name="Google Shape;208;p25"/>
          <p:cNvSpPr/>
          <p:nvPr/>
        </p:nvSpPr>
        <p:spPr>
          <a:xfrm>
            <a:off x="0" y="16383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09" name="Google Shape;209;p25"/>
          <p:cNvSpPr/>
          <p:nvPr/>
        </p:nvSpPr>
        <p:spPr>
          <a:xfrm>
            <a:off x="0" y="21907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0" name="Google Shape;210;p25"/>
          <p:cNvSpPr/>
          <p:nvPr/>
        </p:nvSpPr>
        <p:spPr>
          <a:xfrm>
            <a:off x="0" y="26479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1" name="Google Shape;211;p25"/>
          <p:cNvSpPr/>
          <p:nvPr/>
        </p:nvSpPr>
        <p:spPr>
          <a:xfrm>
            <a:off x="0" y="320040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2" name="Google Shape;212;p25"/>
          <p:cNvSpPr/>
          <p:nvPr/>
        </p:nvSpPr>
        <p:spPr>
          <a:xfrm>
            <a:off x="0" y="3752850"/>
            <a:ext cx="12192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200"/>
              <a:buFont typeface="Arial"/>
              <a:buNone/>
            </a:pPr>
            <a:r>
              <a:rPr lang="fr-FR" sz="12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p:txBody>
      </p:sp>
      <p:sp>
        <p:nvSpPr>
          <p:cNvPr id="213" name="Google Shape;213;p25"/>
          <p:cNvSpPr txBox="1"/>
          <p:nvPr/>
        </p:nvSpPr>
        <p:spPr>
          <a:xfrm>
            <a:off x="4884857" y="6415559"/>
            <a:ext cx="23433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600" u="sng" dirty="0" err="1">
                <a:solidFill>
                  <a:srgbClr val="1F3864"/>
                </a:solidFill>
                <a:latin typeface="Calibri"/>
                <a:ea typeface="Calibri"/>
                <a:cs typeface="Calibri"/>
                <a:sym typeface="Calibri"/>
              </a:rPr>
              <a:t>www.monessalecole.fr</a:t>
            </a:r>
            <a:endParaRPr dirty="0"/>
          </a:p>
        </p:txBody>
      </p:sp>
      <p:sp>
        <p:nvSpPr>
          <p:cNvPr id="216" name="Google Shape;216;p25"/>
          <p:cNvSpPr txBox="1">
            <a:spLocks noGrp="1"/>
          </p:cNvSpPr>
          <p:nvPr>
            <p:ph type="body" idx="1"/>
          </p:nvPr>
        </p:nvSpPr>
        <p:spPr>
          <a:xfrm>
            <a:off x="291725" y="1552675"/>
            <a:ext cx="10515600" cy="7617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3000" b="1">
                <a:solidFill>
                  <a:srgbClr val="009FE3"/>
                </a:solidFill>
              </a:rPr>
              <a:t>Un projet collectif piloté par :</a:t>
            </a:r>
            <a:endParaRPr sz="3000" b="1">
              <a:solidFill>
                <a:srgbClr val="009FE3"/>
              </a:solidFill>
            </a:endParaRPr>
          </a:p>
          <a:p>
            <a:pPr marL="0" lvl="0" indent="0" algn="l" rtl="0">
              <a:lnSpc>
                <a:spcPct val="107000"/>
              </a:lnSpc>
              <a:spcBef>
                <a:spcPts val="1800"/>
              </a:spcBef>
              <a:spcAft>
                <a:spcPts val="0"/>
              </a:spcAft>
              <a:buNone/>
            </a:pPr>
            <a:endParaRPr sz="3000" b="1"/>
          </a:p>
        </p:txBody>
      </p:sp>
      <p:sp>
        <p:nvSpPr>
          <p:cNvPr id="217" name="Google Shape;217;p25"/>
          <p:cNvSpPr txBox="1"/>
          <p:nvPr/>
        </p:nvSpPr>
        <p:spPr>
          <a:xfrm>
            <a:off x="291725" y="3905350"/>
            <a:ext cx="11937300" cy="6954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fr-FR" sz="3000" b="1">
                <a:solidFill>
                  <a:srgbClr val="009FE3"/>
                </a:solidFill>
                <a:latin typeface="Calibri"/>
                <a:ea typeface="Calibri"/>
                <a:cs typeface="Calibri"/>
                <a:sym typeface="Calibri"/>
              </a:rPr>
              <a:t>Avec de nombreux partenaires locaux et nationaux :</a:t>
            </a:r>
            <a:endParaRPr sz="3000" b="1">
              <a:solidFill>
                <a:srgbClr val="009FE3"/>
              </a:solidFill>
              <a:latin typeface="Calibri"/>
              <a:ea typeface="Calibri"/>
              <a:cs typeface="Calibri"/>
              <a:sym typeface="Calibri"/>
            </a:endParaRPr>
          </a:p>
        </p:txBody>
      </p:sp>
      <p:pic>
        <p:nvPicPr>
          <p:cNvPr id="218" name="Google Shape;218;p25"/>
          <p:cNvPicPr preferRelativeResize="0"/>
          <p:nvPr/>
        </p:nvPicPr>
        <p:blipFill>
          <a:blip r:embed="rId3">
            <a:alphaModFix/>
          </a:blip>
          <a:stretch>
            <a:fillRect/>
          </a:stretch>
        </p:blipFill>
        <p:spPr>
          <a:xfrm>
            <a:off x="1326375" y="2516863"/>
            <a:ext cx="2815900" cy="909863"/>
          </a:xfrm>
          <a:prstGeom prst="rect">
            <a:avLst/>
          </a:prstGeom>
          <a:noFill/>
          <a:ln>
            <a:noFill/>
          </a:ln>
        </p:spPr>
      </p:pic>
      <p:grpSp>
        <p:nvGrpSpPr>
          <p:cNvPr id="222" name="Google Shape;222;p25"/>
          <p:cNvGrpSpPr/>
          <p:nvPr/>
        </p:nvGrpSpPr>
        <p:grpSpPr>
          <a:xfrm>
            <a:off x="3635125" y="4583000"/>
            <a:ext cx="4859476" cy="611625"/>
            <a:chOff x="3635125" y="4583000"/>
            <a:chExt cx="4859476" cy="611625"/>
          </a:xfrm>
        </p:grpSpPr>
        <p:pic>
          <p:nvPicPr>
            <p:cNvPr id="223" name="Google Shape;223;p25"/>
            <p:cNvPicPr preferRelativeResize="0"/>
            <p:nvPr/>
          </p:nvPicPr>
          <p:blipFill>
            <a:blip r:embed="rId4">
              <a:alphaModFix/>
            </a:blip>
            <a:stretch>
              <a:fillRect/>
            </a:stretch>
          </p:blipFill>
          <p:spPr>
            <a:xfrm>
              <a:off x="3635125" y="4600750"/>
              <a:ext cx="571400" cy="571400"/>
            </a:xfrm>
            <a:prstGeom prst="rect">
              <a:avLst/>
            </a:prstGeom>
            <a:noFill/>
            <a:ln>
              <a:noFill/>
            </a:ln>
          </p:spPr>
        </p:pic>
        <p:pic>
          <p:nvPicPr>
            <p:cNvPr id="224" name="Google Shape;224;p25"/>
            <p:cNvPicPr preferRelativeResize="0"/>
            <p:nvPr/>
          </p:nvPicPr>
          <p:blipFill>
            <a:blip r:embed="rId5">
              <a:alphaModFix/>
            </a:blip>
            <a:stretch>
              <a:fillRect/>
            </a:stretch>
          </p:blipFill>
          <p:spPr>
            <a:xfrm>
              <a:off x="5284625" y="4655250"/>
              <a:ext cx="1137550" cy="468023"/>
            </a:xfrm>
            <a:prstGeom prst="rect">
              <a:avLst/>
            </a:prstGeom>
            <a:noFill/>
            <a:ln>
              <a:noFill/>
            </a:ln>
          </p:spPr>
        </p:pic>
        <p:pic>
          <p:nvPicPr>
            <p:cNvPr id="225" name="Google Shape;225;p25"/>
            <p:cNvPicPr preferRelativeResize="0"/>
            <p:nvPr/>
          </p:nvPicPr>
          <p:blipFill>
            <a:blip r:embed="rId6">
              <a:alphaModFix/>
            </a:blip>
            <a:stretch>
              <a:fillRect/>
            </a:stretch>
          </p:blipFill>
          <p:spPr>
            <a:xfrm>
              <a:off x="4343137" y="4600750"/>
              <a:ext cx="860490" cy="571400"/>
            </a:xfrm>
            <a:prstGeom prst="rect">
              <a:avLst/>
            </a:prstGeom>
            <a:noFill/>
            <a:ln>
              <a:noFill/>
            </a:ln>
          </p:spPr>
        </p:pic>
        <p:pic>
          <p:nvPicPr>
            <p:cNvPr id="226" name="Google Shape;226;p25"/>
            <p:cNvPicPr preferRelativeResize="0"/>
            <p:nvPr/>
          </p:nvPicPr>
          <p:blipFill rotWithShape="1">
            <a:blip r:embed="rId7">
              <a:alphaModFix/>
            </a:blip>
            <a:srcRect t="25447" b="24321"/>
            <a:stretch/>
          </p:blipFill>
          <p:spPr>
            <a:xfrm>
              <a:off x="7500276" y="4583000"/>
              <a:ext cx="994325" cy="499457"/>
            </a:xfrm>
            <a:prstGeom prst="rect">
              <a:avLst/>
            </a:prstGeom>
            <a:noFill/>
            <a:ln>
              <a:noFill/>
            </a:ln>
          </p:spPr>
        </p:pic>
        <p:pic>
          <p:nvPicPr>
            <p:cNvPr id="227" name="Google Shape;227;p25"/>
            <p:cNvPicPr preferRelativeResize="0"/>
            <p:nvPr/>
          </p:nvPicPr>
          <p:blipFill>
            <a:blip r:embed="rId8">
              <a:alphaModFix/>
            </a:blip>
            <a:stretch>
              <a:fillRect/>
            </a:stretch>
          </p:blipFill>
          <p:spPr>
            <a:xfrm>
              <a:off x="6467179" y="4623225"/>
              <a:ext cx="994322" cy="571400"/>
            </a:xfrm>
            <a:prstGeom prst="rect">
              <a:avLst/>
            </a:prstGeom>
            <a:noFill/>
            <a:ln>
              <a:noFill/>
            </a:ln>
          </p:spPr>
        </p:pic>
      </p:grpSp>
      <p:sp>
        <p:nvSpPr>
          <p:cNvPr id="228" name="Google Shape;228;p25"/>
          <p:cNvSpPr txBox="1">
            <a:spLocks noGrp="1"/>
          </p:cNvSpPr>
          <p:nvPr>
            <p:ph type="body" idx="1"/>
          </p:nvPr>
        </p:nvSpPr>
        <p:spPr>
          <a:xfrm>
            <a:off x="319275" y="5543650"/>
            <a:ext cx="2343300" cy="695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r>
              <a:rPr lang="fr-FR" sz="3000" b="1">
                <a:solidFill>
                  <a:srgbClr val="009FE3"/>
                </a:solidFill>
              </a:rPr>
              <a:t>Soutenu par : </a:t>
            </a:r>
            <a:endParaRPr sz="3000" b="1">
              <a:solidFill>
                <a:srgbClr val="009FE3"/>
              </a:solidFill>
            </a:endParaRPr>
          </a:p>
          <a:p>
            <a:pPr marL="0" lvl="0" indent="0" algn="l" rtl="0">
              <a:lnSpc>
                <a:spcPct val="107000"/>
              </a:lnSpc>
              <a:spcBef>
                <a:spcPts val="1800"/>
              </a:spcBef>
              <a:spcAft>
                <a:spcPts val="0"/>
              </a:spcAft>
              <a:buNone/>
            </a:pPr>
            <a:endParaRPr sz="3000" b="1"/>
          </a:p>
        </p:txBody>
      </p:sp>
      <p:grpSp>
        <p:nvGrpSpPr>
          <p:cNvPr id="27" name="Groupe 26">
            <a:extLst>
              <a:ext uri="{FF2B5EF4-FFF2-40B4-BE49-F238E27FC236}">
                <a16:creationId xmlns:a16="http://schemas.microsoft.com/office/drawing/2014/main" id="{04F964D9-7992-5140-8432-9032375B5026}"/>
              </a:ext>
            </a:extLst>
          </p:cNvPr>
          <p:cNvGrpSpPr/>
          <p:nvPr/>
        </p:nvGrpSpPr>
        <p:grpSpPr>
          <a:xfrm>
            <a:off x="8722664" y="1901402"/>
            <a:ext cx="1875662" cy="744382"/>
            <a:chOff x="7295692" y="993714"/>
            <a:chExt cx="4220903" cy="1519249"/>
          </a:xfrm>
        </p:grpSpPr>
        <p:pic>
          <p:nvPicPr>
            <p:cNvPr id="28" name="Image 27">
              <a:extLst>
                <a:ext uri="{FF2B5EF4-FFF2-40B4-BE49-F238E27FC236}">
                  <a16:creationId xmlns:a16="http://schemas.microsoft.com/office/drawing/2014/main" id="{A4AA06B5-D0B9-B74C-B916-95C42452718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295692" y="1180766"/>
              <a:ext cx="1042372" cy="509354"/>
            </a:xfrm>
            <a:prstGeom prst="rect">
              <a:avLst/>
            </a:prstGeom>
          </p:spPr>
        </p:pic>
        <p:pic>
          <p:nvPicPr>
            <p:cNvPr id="29" name="Image 28">
              <a:extLst>
                <a:ext uri="{FF2B5EF4-FFF2-40B4-BE49-F238E27FC236}">
                  <a16:creationId xmlns:a16="http://schemas.microsoft.com/office/drawing/2014/main" id="{BB49E2F5-C6EF-C847-B08D-2C9928E6203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498203" y="1196035"/>
              <a:ext cx="1209688" cy="387372"/>
            </a:xfrm>
            <a:prstGeom prst="rect">
              <a:avLst/>
            </a:prstGeom>
          </p:spPr>
        </p:pic>
        <p:pic>
          <p:nvPicPr>
            <p:cNvPr id="30" name="Image 29">
              <a:extLst>
                <a:ext uri="{FF2B5EF4-FFF2-40B4-BE49-F238E27FC236}">
                  <a16:creationId xmlns:a16="http://schemas.microsoft.com/office/drawing/2014/main" id="{3409DFB4-9D04-EF4F-AA66-A66F7A0ECEB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909900" y="1034635"/>
              <a:ext cx="676247" cy="655485"/>
            </a:xfrm>
            <a:prstGeom prst="rect">
              <a:avLst/>
            </a:prstGeom>
          </p:spPr>
        </p:pic>
        <p:pic>
          <p:nvPicPr>
            <p:cNvPr id="31" name="Image 30">
              <a:extLst>
                <a:ext uri="{FF2B5EF4-FFF2-40B4-BE49-F238E27FC236}">
                  <a16:creationId xmlns:a16="http://schemas.microsoft.com/office/drawing/2014/main" id="{5AF4D2C1-EB39-8B4E-940D-04145F8D634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38272" y="993714"/>
              <a:ext cx="676247" cy="676247"/>
            </a:xfrm>
            <a:prstGeom prst="rect">
              <a:avLst/>
            </a:prstGeom>
          </p:spPr>
        </p:pic>
        <p:pic>
          <p:nvPicPr>
            <p:cNvPr id="32" name="Image 31">
              <a:extLst>
                <a:ext uri="{FF2B5EF4-FFF2-40B4-BE49-F238E27FC236}">
                  <a16:creationId xmlns:a16="http://schemas.microsoft.com/office/drawing/2014/main" id="{387FB484-7E3E-DE41-A0C9-D1807CAEFE9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96734" y="1609232"/>
              <a:ext cx="961769" cy="903731"/>
            </a:xfrm>
            <a:prstGeom prst="rect">
              <a:avLst/>
            </a:prstGeom>
          </p:spPr>
        </p:pic>
        <p:pic>
          <p:nvPicPr>
            <p:cNvPr id="33" name="Image 32">
              <a:extLst>
                <a:ext uri="{FF2B5EF4-FFF2-40B4-BE49-F238E27FC236}">
                  <a16:creationId xmlns:a16="http://schemas.microsoft.com/office/drawing/2014/main" id="{833DC8FB-EEF7-C647-989B-65AC710F6F15}"/>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747430" y="1746233"/>
              <a:ext cx="676247" cy="676247"/>
            </a:xfrm>
            <a:prstGeom prst="rect">
              <a:avLst/>
            </a:prstGeom>
          </p:spPr>
        </p:pic>
        <p:pic>
          <p:nvPicPr>
            <p:cNvPr id="34" name="Image 33">
              <a:extLst>
                <a:ext uri="{FF2B5EF4-FFF2-40B4-BE49-F238E27FC236}">
                  <a16:creationId xmlns:a16="http://schemas.microsoft.com/office/drawing/2014/main" id="{1464C838-B9C5-344F-B1B0-69105694156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0868089" y="1756744"/>
              <a:ext cx="648506" cy="648506"/>
            </a:xfrm>
            <a:prstGeom prst="rect">
              <a:avLst/>
            </a:prstGeom>
          </p:spPr>
        </p:pic>
        <p:pic>
          <p:nvPicPr>
            <p:cNvPr id="35" name="Image 34">
              <a:extLst>
                <a:ext uri="{FF2B5EF4-FFF2-40B4-BE49-F238E27FC236}">
                  <a16:creationId xmlns:a16="http://schemas.microsoft.com/office/drawing/2014/main" id="{85C391AD-B1C2-CF47-9F7D-9CF843E0534A}"/>
                </a:ext>
              </a:extLst>
            </p:cNvPr>
            <p:cNvPicPr>
              <a:picLocks noChangeAspect="1"/>
            </p:cNvPicPr>
            <p:nvPr/>
          </p:nvPicPr>
          <p:blipFill>
            <a:blip r:embed="rId16"/>
            <a:stretch>
              <a:fillRect/>
            </a:stretch>
          </p:blipFill>
          <p:spPr>
            <a:xfrm>
              <a:off x="9702915" y="1753925"/>
              <a:ext cx="1040501" cy="675830"/>
            </a:xfrm>
            <a:prstGeom prst="rect">
              <a:avLst/>
            </a:prstGeom>
          </p:spPr>
        </p:pic>
      </p:grpSp>
      <p:grpSp>
        <p:nvGrpSpPr>
          <p:cNvPr id="36" name="Groupe 35">
            <a:extLst>
              <a:ext uri="{FF2B5EF4-FFF2-40B4-BE49-F238E27FC236}">
                <a16:creationId xmlns:a16="http://schemas.microsoft.com/office/drawing/2014/main" id="{0EC16858-BC07-5C49-86A5-43744750305D}"/>
              </a:ext>
            </a:extLst>
          </p:cNvPr>
          <p:cNvGrpSpPr/>
          <p:nvPr/>
        </p:nvGrpSpPr>
        <p:grpSpPr>
          <a:xfrm>
            <a:off x="6210579" y="1565632"/>
            <a:ext cx="1914706" cy="2437237"/>
            <a:chOff x="382723" y="825357"/>
            <a:chExt cx="4402694" cy="5389368"/>
          </a:xfrm>
        </p:grpSpPr>
        <p:pic>
          <p:nvPicPr>
            <p:cNvPr id="37" name="Image 36">
              <a:extLst>
                <a:ext uri="{FF2B5EF4-FFF2-40B4-BE49-F238E27FC236}">
                  <a16:creationId xmlns:a16="http://schemas.microsoft.com/office/drawing/2014/main" id="{D4735536-8780-8F4E-B50B-5C31737BB15D}"/>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382723" y="825357"/>
              <a:ext cx="1273880" cy="863252"/>
            </a:xfrm>
            <a:prstGeom prst="rect">
              <a:avLst/>
            </a:prstGeom>
          </p:spPr>
        </p:pic>
        <p:pic>
          <p:nvPicPr>
            <p:cNvPr id="38" name="Image 37">
              <a:extLst>
                <a:ext uri="{FF2B5EF4-FFF2-40B4-BE49-F238E27FC236}">
                  <a16:creationId xmlns:a16="http://schemas.microsoft.com/office/drawing/2014/main" id="{BB655B82-D64B-304D-B7AA-77C5F403D5E8}"/>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601698" y="1129791"/>
              <a:ext cx="1111956" cy="335284"/>
            </a:xfrm>
            <a:prstGeom prst="rect">
              <a:avLst/>
            </a:prstGeom>
          </p:spPr>
        </p:pic>
        <p:pic>
          <p:nvPicPr>
            <p:cNvPr id="39" name="Image 38">
              <a:extLst>
                <a:ext uri="{FF2B5EF4-FFF2-40B4-BE49-F238E27FC236}">
                  <a16:creationId xmlns:a16="http://schemas.microsoft.com/office/drawing/2014/main" id="{3910D139-B3C5-0646-B086-0BD71BE2B670}"/>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2862688" y="955370"/>
              <a:ext cx="689349" cy="689349"/>
            </a:xfrm>
            <a:prstGeom prst="rect">
              <a:avLst/>
            </a:prstGeom>
          </p:spPr>
        </p:pic>
        <p:pic>
          <p:nvPicPr>
            <p:cNvPr id="40" name="Image 39">
              <a:extLst>
                <a:ext uri="{FF2B5EF4-FFF2-40B4-BE49-F238E27FC236}">
                  <a16:creationId xmlns:a16="http://schemas.microsoft.com/office/drawing/2014/main" id="{9D5F7F62-DDF0-114C-846A-5B8D091FA266}"/>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3677907" y="1108225"/>
              <a:ext cx="1042372" cy="345671"/>
            </a:xfrm>
            <a:prstGeom prst="rect">
              <a:avLst/>
            </a:prstGeom>
          </p:spPr>
        </p:pic>
        <p:pic>
          <p:nvPicPr>
            <p:cNvPr id="41" name="Image 40">
              <a:extLst>
                <a:ext uri="{FF2B5EF4-FFF2-40B4-BE49-F238E27FC236}">
                  <a16:creationId xmlns:a16="http://schemas.microsoft.com/office/drawing/2014/main" id="{1EB5E803-DC6E-7A4A-8539-64CCDE7CFA6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515815" y="1726052"/>
              <a:ext cx="974995" cy="317481"/>
            </a:xfrm>
            <a:prstGeom prst="rect">
              <a:avLst/>
            </a:prstGeom>
          </p:spPr>
        </p:pic>
        <p:pic>
          <p:nvPicPr>
            <p:cNvPr id="42" name="Image 41">
              <a:extLst>
                <a:ext uri="{FF2B5EF4-FFF2-40B4-BE49-F238E27FC236}">
                  <a16:creationId xmlns:a16="http://schemas.microsoft.com/office/drawing/2014/main" id="{3A252D7E-8715-A449-9827-DDEA18D308D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588482" y="1704979"/>
              <a:ext cx="1108115" cy="384238"/>
            </a:xfrm>
            <a:prstGeom prst="rect">
              <a:avLst/>
            </a:prstGeom>
          </p:spPr>
        </p:pic>
        <p:pic>
          <p:nvPicPr>
            <p:cNvPr id="43" name="Image 42">
              <a:extLst>
                <a:ext uri="{FF2B5EF4-FFF2-40B4-BE49-F238E27FC236}">
                  <a16:creationId xmlns:a16="http://schemas.microsoft.com/office/drawing/2014/main" id="{0DFA2F18-5F00-1245-9216-9A8E5E4C7D83}"/>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696597" y="1729818"/>
              <a:ext cx="1170509" cy="324226"/>
            </a:xfrm>
            <a:prstGeom prst="rect">
              <a:avLst/>
            </a:prstGeom>
          </p:spPr>
        </p:pic>
        <p:pic>
          <p:nvPicPr>
            <p:cNvPr id="44" name="Image 43">
              <a:extLst>
                <a:ext uri="{FF2B5EF4-FFF2-40B4-BE49-F238E27FC236}">
                  <a16:creationId xmlns:a16="http://schemas.microsoft.com/office/drawing/2014/main" id="{BFD44BBC-C1AB-2A40-8AE4-5BD874339641}"/>
                </a:ext>
              </a:extLst>
            </p:cNvPr>
            <p:cNvPicPr>
              <a:picLocks noChangeAspect="1"/>
            </p:cNvPicPr>
            <p:nvPr/>
          </p:nvPicPr>
          <p:blipFill rotWithShape="1">
            <a:blip r:embed="rId24">
              <a:extLst>
                <a:ext uri="{28A0092B-C50C-407E-A947-70E740481C1C}">
                  <a14:useLocalDpi xmlns:a14="http://schemas.microsoft.com/office/drawing/2010/main" val="0"/>
                </a:ext>
              </a:extLst>
            </a:blip>
            <a:srcRect l="8421" t="20907" r="8820" b="21208"/>
            <a:stretch/>
          </p:blipFill>
          <p:spPr>
            <a:xfrm>
              <a:off x="3854527" y="1661805"/>
              <a:ext cx="930890" cy="431717"/>
            </a:xfrm>
            <a:prstGeom prst="rect">
              <a:avLst/>
            </a:prstGeom>
          </p:spPr>
        </p:pic>
        <p:pic>
          <p:nvPicPr>
            <p:cNvPr id="45" name="Image 44">
              <a:extLst>
                <a:ext uri="{FF2B5EF4-FFF2-40B4-BE49-F238E27FC236}">
                  <a16:creationId xmlns:a16="http://schemas.microsoft.com/office/drawing/2014/main" id="{932D9B0E-5973-5E4A-A213-E61181CBF8AF}"/>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515815" y="2299982"/>
              <a:ext cx="1170096" cy="317481"/>
            </a:xfrm>
            <a:prstGeom prst="rect">
              <a:avLst/>
            </a:prstGeom>
          </p:spPr>
        </p:pic>
        <p:pic>
          <p:nvPicPr>
            <p:cNvPr id="46" name="Image 45">
              <a:extLst>
                <a:ext uri="{FF2B5EF4-FFF2-40B4-BE49-F238E27FC236}">
                  <a16:creationId xmlns:a16="http://schemas.microsoft.com/office/drawing/2014/main" id="{473449F8-54DB-4B4E-9B64-98CB56362D7C}"/>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785796" y="2104009"/>
              <a:ext cx="682860" cy="709425"/>
            </a:xfrm>
            <a:prstGeom prst="rect">
              <a:avLst/>
            </a:prstGeom>
          </p:spPr>
        </p:pic>
        <p:pic>
          <p:nvPicPr>
            <p:cNvPr id="47" name="Image 46">
              <a:extLst>
                <a:ext uri="{FF2B5EF4-FFF2-40B4-BE49-F238E27FC236}">
                  <a16:creationId xmlns:a16="http://schemas.microsoft.com/office/drawing/2014/main" id="{745717C2-A41D-FF4A-ADA4-D30D69408CB5}"/>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2802054" y="2147649"/>
              <a:ext cx="827981" cy="637157"/>
            </a:xfrm>
            <a:prstGeom prst="rect">
              <a:avLst/>
            </a:prstGeom>
          </p:spPr>
        </p:pic>
        <p:pic>
          <p:nvPicPr>
            <p:cNvPr id="48" name="Image 47">
              <a:extLst>
                <a:ext uri="{FF2B5EF4-FFF2-40B4-BE49-F238E27FC236}">
                  <a16:creationId xmlns:a16="http://schemas.microsoft.com/office/drawing/2014/main" id="{F494B2F6-FD1C-8C47-A7E2-7DB826CA8423}"/>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846752" y="2043058"/>
              <a:ext cx="689133" cy="689133"/>
            </a:xfrm>
            <a:prstGeom prst="rect">
              <a:avLst/>
            </a:prstGeom>
          </p:spPr>
        </p:pic>
        <p:pic>
          <p:nvPicPr>
            <p:cNvPr id="49" name="Image 48">
              <a:extLst>
                <a:ext uri="{FF2B5EF4-FFF2-40B4-BE49-F238E27FC236}">
                  <a16:creationId xmlns:a16="http://schemas.microsoft.com/office/drawing/2014/main" id="{26289686-CE2B-444B-8562-F0052642FFE1}"/>
                </a:ext>
              </a:extLst>
            </p:cNvPr>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567977" y="2718159"/>
              <a:ext cx="1072667" cy="497135"/>
            </a:xfrm>
            <a:prstGeom prst="rect">
              <a:avLst/>
            </a:prstGeom>
          </p:spPr>
        </p:pic>
        <p:pic>
          <p:nvPicPr>
            <p:cNvPr id="50" name="Image 49">
              <a:extLst>
                <a:ext uri="{FF2B5EF4-FFF2-40B4-BE49-F238E27FC236}">
                  <a16:creationId xmlns:a16="http://schemas.microsoft.com/office/drawing/2014/main" id="{AF15F720-6704-A440-9B59-34E8EBEF3A65}"/>
                </a:ext>
              </a:extLst>
            </p:cNvPr>
            <p:cNvPicPr>
              <a:picLocks noChangeAspect="1"/>
            </p:cNvPicPr>
            <p:nvPr/>
          </p:nvPicPr>
          <p:blipFill>
            <a:blip r:embed="rId30">
              <a:extLst>
                <a:ext uri="{28A0092B-C50C-407E-A947-70E740481C1C}">
                  <a14:useLocalDpi xmlns:a14="http://schemas.microsoft.com/office/drawing/2010/main" val="0"/>
                </a:ext>
              </a:extLst>
            </a:blip>
            <a:stretch>
              <a:fillRect/>
            </a:stretch>
          </p:blipFill>
          <p:spPr>
            <a:xfrm>
              <a:off x="1639961" y="2766430"/>
              <a:ext cx="1084934" cy="470881"/>
            </a:xfrm>
            <a:prstGeom prst="rect">
              <a:avLst/>
            </a:prstGeom>
          </p:spPr>
        </p:pic>
        <p:pic>
          <p:nvPicPr>
            <p:cNvPr id="51" name="Image 50">
              <a:extLst>
                <a:ext uri="{FF2B5EF4-FFF2-40B4-BE49-F238E27FC236}">
                  <a16:creationId xmlns:a16="http://schemas.microsoft.com/office/drawing/2014/main" id="{5688BAA4-A70A-D44A-85A7-3ECD2C5F6EDC}"/>
                </a:ext>
              </a:extLst>
            </p:cNvPr>
            <p:cNvPicPr>
              <a:picLocks noChangeAspect="1"/>
            </p:cNvPicPr>
            <p:nvPr/>
          </p:nvPicPr>
          <p:blipFill>
            <a:blip r:embed="rId31">
              <a:extLst>
                <a:ext uri="{28A0092B-C50C-407E-A947-70E740481C1C}">
                  <a14:useLocalDpi xmlns:a14="http://schemas.microsoft.com/office/drawing/2010/main" val="0"/>
                </a:ext>
              </a:extLst>
            </a:blip>
            <a:stretch>
              <a:fillRect/>
            </a:stretch>
          </p:blipFill>
          <p:spPr>
            <a:xfrm>
              <a:off x="2659351" y="2794501"/>
              <a:ext cx="1246166" cy="444113"/>
            </a:xfrm>
            <a:prstGeom prst="rect">
              <a:avLst/>
            </a:prstGeom>
          </p:spPr>
        </p:pic>
        <p:pic>
          <p:nvPicPr>
            <p:cNvPr id="52" name="Image 51">
              <a:extLst>
                <a:ext uri="{FF2B5EF4-FFF2-40B4-BE49-F238E27FC236}">
                  <a16:creationId xmlns:a16="http://schemas.microsoft.com/office/drawing/2014/main" id="{DE353044-9DF3-504E-B42F-77D4F27EAAC9}"/>
                </a:ext>
              </a:extLst>
            </p:cNvPr>
            <p:cNvPicPr>
              <a:picLocks noChangeAspect="1"/>
            </p:cNvPicPr>
            <p:nvPr/>
          </p:nvPicPr>
          <p:blipFill rotWithShape="1">
            <a:blip r:embed="rId32">
              <a:extLst>
                <a:ext uri="{28A0092B-C50C-407E-A947-70E740481C1C}">
                  <a14:useLocalDpi xmlns:a14="http://schemas.microsoft.com/office/drawing/2010/main" val="0"/>
                </a:ext>
              </a:extLst>
            </a:blip>
            <a:srcRect l="12727" t="11453" r="11623" b="13727"/>
            <a:stretch/>
          </p:blipFill>
          <p:spPr>
            <a:xfrm>
              <a:off x="3937666" y="2752059"/>
              <a:ext cx="535943" cy="530061"/>
            </a:xfrm>
            <a:prstGeom prst="rect">
              <a:avLst/>
            </a:prstGeom>
          </p:spPr>
        </p:pic>
        <p:pic>
          <p:nvPicPr>
            <p:cNvPr id="53" name="Image 52">
              <a:extLst>
                <a:ext uri="{FF2B5EF4-FFF2-40B4-BE49-F238E27FC236}">
                  <a16:creationId xmlns:a16="http://schemas.microsoft.com/office/drawing/2014/main" id="{62581F4F-8676-A440-BB2E-5CB4D8BF69F8}"/>
                </a:ext>
              </a:extLst>
            </p:cNvPr>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645349" y="3344458"/>
              <a:ext cx="732709" cy="553792"/>
            </a:xfrm>
            <a:prstGeom prst="rect">
              <a:avLst/>
            </a:prstGeom>
          </p:spPr>
        </p:pic>
        <p:pic>
          <p:nvPicPr>
            <p:cNvPr id="54" name="Image 53">
              <a:extLst>
                <a:ext uri="{FF2B5EF4-FFF2-40B4-BE49-F238E27FC236}">
                  <a16:creationId xmlns:a16="http://schemas.microsoft.com/office/drawing/2014/main" id="{FA6A5694-225A-FB4F-A5F3-4329675773E2}"/>
                </a:ext>
              </a:extLst>
            </p:cNvPr>
            <p:cNvPicPr>
              <a:picLocks noChangeAspect="1"/>
            </p:cNvPicPr>
            <p:nvPr/>
          </p:nvPicPr>
          <p:blipFill>
            <a:blip r:embed="rId34">
              <a:extLst>
                <a:ext uri="{28A0092B-C50C-407E-A947-70E740481C1C}">
                  <a14:useLocalDpi xmlns:a14="http://schemas.microsoft.com/office/drawing/2010/main" val="0"/>
                </a:ext>
              </a:extLst>
            </a:blip>
            <a:stretch>
              <a:fillRect/>
            </a:stretch>
          </p:blipFill>
          <p:spPr>
            <a:xfrm>
              <a:off x="1601698" y="3440945"/>
              <a:ext cx="1020640" cy="419921"/>
            </a:xfrm>
            <a:prstGeom prst="rect">
              <a:avLst/>
            </a:prstGeom>
          </p:spPr>
        </p:pic>
        <p:pic>
          <p:nvPicPr>
            <p:cNvPr id="55" name="Image 54">
              <a:extLst>
                <a:ext uri="{FF2B5EF4-FFF2-40B4-BE49-F238E27FC236}">
                  <a16:creationId xmlns:a16="http://schemas.microsoft.com/office/drawing/2014/main" id="{DCAADD5B-EED3-2C40-918E-16DEAFB3F820}"/>
                </a:ext>
              </a:extLst>
            </p:cNvPr>
            <p:cNvPicPr>
              <a:picLocks noChangeAspect="1"/>
            </p:cNvPicPr>
            <p:nvPr/>
          </p:nvPicPr>
          <p:blipFill>
            <a:blip r:embed="rId35">
              <a:extLst>
                <a:ext uri="{28A0092B-C50C-407E-A947-70E740481C1C}">
                  <a14:useLocalDpi xmlns:a14="http://schemas.microsoft.com/office/drawing/2010/main" val="0"/>
                </a:ext>
              </a:extLst>
            </a:blip>
            <a:stretch>
              <a:fillRect/>
            </a:stretch>
          </p:blipFill>
          <p:spPr>
            <a:xfrm>
              <a:off x="2724895" y="3392507"/>
              <a:ext cx="1033619" cy="530061"/>
            </a:xfrm>
            <a:prstGeom prst="rect">
              <a:avLst/>
            </a:prstGeom>
          </p:spPr>
        </p:pic>
        <p:pic>
          <p:nvPicPr>
            <p:cNvPr id="56" name="Image 55">
              <a:extLst>
                <a:ext uri="{FF2B5EF4-FFF2-40B4-BE49-F238E27FC236}">
                  <a16:creationId xmlns:a16="http://schemas.microsoft.com/office/drawing/2014/main" id="{29E9DF69-40C1-194C-ABD0-29735D0AA089}"/>
                </a:ext>
              </a:extLst>
            </p:cNvPr>
            <p:cNvPicPr>
              <a:picLocks noChangeAspect="1"/>
            </p:cNvPicPr>
            <p:nvPr/>
          </p:nvPicPr>
          <p:blipFill>
            <a:blip r:embed="rId36">
              <a:extLst>
                <a:ext uri="{28A0092B-C50C-407E-A947-70E740481C1C}">
                  <a14:useLocalDpi xmlns:a14="http://schemas.microsoft.com/office/drawing/2010/main" val="0"/>
                </a:ext>
              </a:extLst>
            </a:blip>
            <a:stretch>
              <a:fillRect/>
            </a:stretch>
          </p:blipFill>
          <p:spPr>
            <a:xfrm>
              <a:off x="3861071" y="3332572"/>
              <a:ext cx="689134" cy="689134"/>
            </a:xfrm>
            <a:prstGeom prst="rect">
              <a:avLst/>
            </a:prstGeom>
          </p:spPr>
        </p:pic>
        <p:pic>
          <p:nvPicPr>
            <p:cNvPr id="57" name="Image 56">
              <a:extLst>
                <a:ext uri="{FF2B5EF4-FFF2-40B4-BE49-F238E27FC236}">
                  <a16:creationId xmlns:a16="http://schemas.microsoft.com/office/drawing/2014/main" id="{6E0AE2CD-A9B1-CD4B-9966-4A327367B3A3}"/>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686657" y="4091132"/>
              <a:ext cx="615905" cy="602339"/>
            </a:xfrm>
            <a:prstGeom prst="rect">
              <a:avLst/>
            </a:prstGeom>
          </p:spPr>
        </p:pic>
        <p:pic>
          <p:nvPicPr>
            <p:cNvPr id="58" name="Image 57">
              <a:extLst>
                <a:ext uri="{FF2B5EF4-FFF2-40B4-BE49-F238E27FC236}">
                  <a16:creationId xmlns:a16="http://schemas.microsoft.com/office/drawing/2014/main" id="{F8CB606E-2A1C-CC4B-A358-0B6DBA413C51}"/>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685911" y="3956760"/>
              <a:ext cx="852215" cy="725649"/>
            </a:xfrm>
            <a:prstGeom prst="rect">
              <a:avLst/>
            </a:prstGeom>
          </p:spPr>
        </p:pic>
        <p:pic>
          <p:nvPicPr>
            <p:cNvPr id="59" name="Image 58">
              <a:extLst>
                <a:ext uri="{FF2B5EF4-FFF2-40B4-BE49-F238E27FC236}">
                  <a16:creationId xmlns:a16="http://schemas.microsoft.com/office/drawing/2014/main" id="{6A7BF107-58C2-294E-9AEB-0A2ADC02FD9D}"/>
                </a:ext>
              </a:extLst>
            </p:cNvPr>
            <p:cNvPicPr>
              <a:picLocks noChangeAspect="1"/>
            </p:cNvPicPr>
            <p:nvPr/>
          </p:nvPicPr>
          <p:blipFill>
            <a:blip r:embed="rId39">
              <a:extLst>
                <a:ext uri="{28A0092B-C50C-407E-A947-70E740481C1C}">
                  <a14:useLocalDpi xmlns:a14="http://schemas.microsoft.com/office/drawing/2010/main" val="0"/>
                </a:ext>
              </a:extLst>
            </a:blip>
            <a:stretch>
              <a:fillRect/>
            </a:stretch>
          </p:blipFill>
          <p:spPr>
            <a:xfrm>
              <a:off x="2642017" y="4183727"/>
              <a:ext cx="1053409" cy="417150"/>
            </a:xfrm>
            <a:prstGeom prst="rect">
              <a:avLst/>
            </a:prstGeom>
          </p:spPr>
        </p:pic>
        <p:pic>
          <p:nvPicPr>
            <p:cNvPr id="60" name="Image 59">
              <a:extLst>
                <a:ext uri="{FF2B5EF4-FFF2-40B4-BE49-F238E27FC236}">
                  <a16:creationId xmlns:a16="http://schemas.microsoft.com/office/drawing/2014/main" id="{B2A957E9-2B4D-B745-9C4B-C6D065AD4C61}"/>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3753555" y="4183727"/>
              <a:ext cx="1031862" cy="324226"/>
            </a:xfrm>
            <a:prstGeom prst="rect">
              <a:avLst/>
            </a:prstGeom>
          </p:spPr>
        </p:pic>
        <p:pic>
          <p:nvPicPr>
            <p:cNvPr id="61" name="Image 60">
              <a:extLst>
                <a:ext uri="{FF2B5EF4-FFF2-40B4-BE49-F238E27FC236}">
                  <a16:creationId xmlns:a16="http://schemas.microsoft.com/office/drawing/2014/main" id="{3668B1FD-1AB9-9C45-A0BC-9008AE24E715}"/>
                </a:ext>
              </a:extLst>
            </p:cNvPr>
            <p:cNvPicPr>
              <a:picLocks noChangeAspect="1"/>
            </p:cNvPicPr>
            <p:nvPr/>
          </p:nvPicPr>
          <p:blipFill>
            <a:blip r:embed="rId41">
              <a:extLst>
                <a:ext uri="{28A0092B-C50C-407E-A947-70E740481C1C}">
                  <a14:useLocalDpi xmlns:a14="http://schemas.microsoft.com/office/drawing/2010/main" val="0"/>
                </a:ext>
              </a:extLst>
            </a:blip>
            <a:stretch>
              <a:fillRect/>
            </a:stretch>
          </p:blipFill>
          <p:spPr>
            <a:xfrm>
              <a:off x="486496" y="4909609"/>
              <a:ext cx="1072667" cy="364985"/>
            </a:xfrm>
            <a:prstGeom prst="rect">
              <a:avLst/>
            </a:prstGeom>
          </p:spPr>
        </p:pic>
        <p:pic>
          <p:nvPicPr>
            <p:cNvPr id="62" name="Image 61">
              <a:extLst>
                <a:ext uri="{FF2B5EF4-FFF2-40B4-BE49-F238E27FC236}">
                  <a16:creationId xmlns:a16="http://schemas.microsoft.com/office/drawing/2014/main" id="{2DDBA8B4-0059-8642-9EB7-F1C3BE6CFFCC}"/>
                </a:ext>
              </a:extLst>
            </p:cNvPr>
            <p:cNvPicPr>
              <a:picLocks noChangeAspect="1"/>
            </p:cNvPicPr>
            <p:nvPr/>
          </p:nvPicPr>
          <p:blipFill>
            <a:blip r:embed="rId42">
              <a:extLst>
                <a:ext uri="{28A0092B-C50C-407E-A947-70E740481C1C}">
                  <a14:useLocalDpi xmlns:a14="http://schemas.microsoft.com/office/drawing/2010/main" val="0"/>
                </a:ext>
              </a:extLst>
            </a:blip>
            <a:stretch>
              <a:fillRect/>
            </a:stretch>
          </p:blipFill>
          <p:spPr>
            <a:xfrm>
              <a:off x="1667169" y="4728068"/>
              <a:ext cx="971162" cy="538817"/>
            </a:xfrm>
            <a:prstGeom prst="rect">
              <a:avLst/>
            </a:prstGeom>
          </p:spPr>
        </p:pic>
        <p:pic>
          <p:nvPicPr>
            <p:cNvPr id="63" name="Image 62">
              <a:extLst>
                <a:ext uri="{FF2B5EF4-FFF2-40B4-BE49-F238E27FC236}">
                  <a16:creationId xmlns:a16="http://schemas.microsoft.com/office/drawing/2014/main" id="{8DCAD12F-4A10-B149-99C7-7E622BD65525}"/>
                </a:ext>
              </a:extLst>
            </p:cNvPr>
            <p:cNvPicPr>
              <a:picLocks noChangeAspect="1"/>
            </p:cNvPicPr>
            <p:nvPr/>
          </p:nvPicPr>
          <p:blipFill>
            <a:blip r:embed="rId43">
              <a:extLst>
                <a:ext uri="{28A0092B-C50C-407E-A947-70E740481C1C}">
                  <a14:useLocalDpi xmlns:a14="http://schemas.microsoft.com/office/drawing/2010/main" val="0"/>
                </a:ext>
              </a:extLst>
            </a:blip>
            <a:stretch>
              <a:fillRect/>
            </a:stretch>
          </p:blipFill>
          <p:spPr>
            <a:xfrm>
              <a:off x="2862688" y="4662064"/>
              <a:ext cx="700713" cy="581592"/>
            </a:xfrm>
            <a:prstGeom prst="rect">
              <a:avLst/>
            </a:prstGeom>
          </p:spPr>
        </p:pic>
        <p:pic>
          <p:nvPicPr>
            <p:cNvPr id="64" name="Image 63">
              <a:extLst>
                <a:ext uri="{FF2B5EF4-FFF2-40B4-BE49-F238E27FC236}">
                  <a16:creationId xmlns:a16="http://schemas.microsoft.com/office/drawing/2014/main" id="{C10CEC6D-3163-E547-9A1F-54EECCEA56A7}"/>
                </a:ext>
              </a:extLst>
            </p:cNvPr>
            <p:cNvPicPr>
              <a:picLocks noChangeAspect="1"/>
            </p:cNvPicPr>
            <p:nvPr/>
          </p:nvPicPr>
          <p:blipFill>
            <a:blip r:embed="rId44">
              <a:extLst>
                <a:ext uri="{28A0092B-C50C-407E-A947-70E740481C1C}">
                  <a14:useLocalDpi xmlns:a14="http://schemas.microsoft.com/office/drawing/2010/main" val="0"/>
                </a:ext>
              </a:extLst>
            </a:blip>
            <a:stretch>
              <a:fillRect/>
            </a:stretch>
          </p:blipFill>
          <p:spPr>
            <a:xfrm>
              <a:off x="3833303" y="4608856"/>
              <a:ext cx="852215" cy="676361"/>
            </a:xfrm>
            <a:prstGeom prst="rect">
              <a:avLst/>
            </a:prstGeom>
          </p:spPr>
        </p:pic>
        <p:pic>
          <p:nvPicPr>
            <p:cNvPr id="65" name="Image 64">
              <a:extLst>
                <a:ext uri="{FF2B5EF4-FFF2-40B4-BE49-F238E27FC236}">
                  <a16:creationId xmlns:a16="http://schemas.microsoft.com/office/drawing/2014/main" id="{3B8F77E1-5DCC-474B-97D8-5B499ABC7FB1}"/>
                </a:ext>
              </a:extLst>
            </p:cNvPr>
            <p:cNvPicPr>
              <a:picLocks noChangeAspect="1"/>
            </p:cNvPicPr>
            <p:nvPr/>
          </p:nvPicPr>
          <p:blipFill>
            <a:blip r:embed="rId45">
              <a:extLst>
                <a:ext uri="{28A0092B-C50C-407E-A947-70E740481C1C}">
                  <a14:useLocalDpi xmlns:a14="http://schemas.microsoft.com/office/drawing/2010/main" val="0"/>
                </a:ext>
              </a:extLst>
            </a:blip>
            <a:stretch>
              <a:fillRect/>
            </a:stretch>
          </p:blipFill>
          <p:spPr>
            <a:xfrm>
              <a:off x="553634" y="5299330"/>
              <a:ext cx="916138" cy="623109"/>
            </a:xfrm>
            <a:prstGeom prst="rect">
              <a:avLst/>
            </a:prstGeom>
          </p:spPr>
        </p:pic>
        <p:pic>
          <p:nvPicPr>
            <p:cNvPr id="66" name="Image 65">
              <a:extLst>
                <a:ext uri="{FF2B5EF4-FFF2-40B4-BE49-F238E27FC236}">
                  <a16:creationId xmlns:a16="http://schemas.microsoft.com/office/drawing/2014/main" id="{3E900AC8-C3EE-E34B-B9E3-81939B018E7B}"/>
                </a:ext>
              </a:extLst>
            </p:cNvPr>
            <p:cNvPicPr>
              <a:picLocks noChangeAspect="1"/>
            </p:cNvPicPr>
            <p:nvPr/>
          </p:nvPicPr>
          <p:blipFill>
            <a:blip r:embed="rId46">
              <a:extLst>
                <a:ext uri="{28A0092B-C50C-407E-A947-70E740481C1C}">
                  <a14:useLocalDpi xmlns:a14="http://schemas.microsoft.com/office/drawing/2010/main" val="0"/>
                </a:ext>
              </a:extLst>
            </a:blip>
            <a:stretch>
              <a:fillRect/>
            </a:stretch>
          </p:blipFill>
          <p:spPr>
            <a:xfrm>
              <a:off x="1785796" y="5266885"/>
              <a:ext cx="664903" cy="947840"/>
            </a:xfrm>
            <a:prstGeom prst="rect">
              <a:avLst/>
            </a:prstGeom>
          </p:spPr>
        </p:pic>
      </p:grpSp>
      <p:grpSp>
        <p:nvGrpSpPr>
          <p:cNvPr id="67" name="Groupe 66">
            <a:extLst>
              <a:ext uri="{FF2B5EF4-FFF2-40B4-BE49-F238E27FC236}">
                <a16:creationId xmlns:a16="http://schemas.microsoft.com/office/drawing/2014/main" id="{C000054D-6DD0-BC46-932C-29AC01260BF7}"/>
              </a:ext>
            </a:extLst>
          </p:cNvPr>
          <p:cNvGrpSpPr/>
          <p:nvPr/>
        </p:nvGrpSpPr>
        <p:grpSpPr>
          <a:xfrm>
            <a:off x="8837086" y="2985927"/>
            <a:ext cx="1640620" cy="843174"/>
            <a:chOff x="7816362" y="4660541"/>
            <a:chExt cx="3090146" cy="1554184"/>
          </a:xfrm>
        </p:grpSpPr>
        <p:pic>
          <p:nvPicPr>
            <p:cNvPr id="68" name="Image 67">
              <a:extLst>
                <a:ext uri="{FF2B5EF4-FFF2-40B4-BE49-F238E27FC236}">
                  <a16:creationId xmlns:a16="http://schemas.microsoft.com/office/drawing/2014/main" id="{E9D55F2C-D339-924D-83C2-16AC66556A3E}"/>
                </a:ext>
              </a:extLst>
            </p:cNvPr>
            <p:cNvPicPr>
              <a:picLocks noChangeAspect="1"/>
            </p:cNvPicPr>
            <p:nvPr/>
          </p:nvPicPr>
          <p:blipFill>
            <a:blip r:embed="rId47">
              <a:extLst>
                <a:ext uri="{28A0092B-C50C-407E-A947-70E740481C1C}">
                  <a14:useLocalDpi xmlns:a14="http://schemas.microsoft.com/office/drawing/2010/main" val="0"/>
                </a:ext>
              </a:extLst>
            </a:blip>
            <a:stretch>
              <a:fillRect/>
            </a:stretch>
          </p:blipFill>
          <p:spPr>
            <a:xfrm>
              <a:off x="8844457" y="4735871"/>
              <a:ext cx="1053409" cy="527561"/>
            </a:xfrm>
            <a:prstGeom prst="rect">
              <a:avLst/>
            </a:prstGeom>
          </p:spPr>
        </p:pic>
        <p:pic>
          <p:nvPicPr>
            <p:cNvPr id="69" name="Image 68">
              <a:extLst>
                <a:ext uri="{FF2B5EF4-FFF2-40B4-BE49-F238E27FC236}">
                  <a16:creationId xmlns:a16="http://schemas.microsoft.com/office/drawing/2014/main" id="{FFB50388-007E-9343-AB13-838C598B9F7E}"/>
                </a:ext>
              </a:extLst>
            </p:cNvPr>
            <p:cNvPicPr>
              <a:picLocks noChangeAspect="1"/>
            </p:cNvPicPr>
            <p:nvPr/>
          </p:nvPicPr>
          <p:blipFill>
            <a:blip r:embed="rId48">
              <a:extLst>
                <a:ext uri="{28A0092B-C50C-407E-A947-70E740481C1C}">
                  <a14:useLocalDpi xmlns:a14="http://schemas.microsoft.com/office/drawing/2010/main" val="0"/>
                </a:ext>
              </a:extLst>
            </a:blip>
            <a:stretch>
              <a:fillRect/>
            </a:stretch>
          </p:blipFill>
          <p:spPr>
            <a:xfrm>
              <a:off x="8944724" y="5530823"/>
              <a:ext cx="922840" cy="419964"/>
            </a:xfrm>
            <a:prstGeom prst="rect">
              <a:avLst/>
            </a:prstGeom>
          </p:spPr>
        </p:pic>
        <p:pic>
          <p:nvPicPr>
            <p:cNvPr id="70" name="Image 69">
              <a:extLst>
                <a:ext uri="{FF2B5EF4-FFF2-40B4-BE49-F238E27FC236}">
                  <a16:creationId xmlns:a16="http://schemas.microsoft.com/office/drawing/2014/main" id="{99D40654-48A9-464E-9743-F2A389ABC5D1}"/>
                </a:ext>
              </a:extLst>
            </p:cNvPr>
            <p:cNvPicPr>
              <a:picLocks noChangeAspect="1"/>
            </p:cNvPicPr>
            <p:nvPr/>
          </p:nvPicPr>
          <p:blipFill>
            <a:blip r:embed="rId49">
              <a:extLst>
                <a:ext uri="{28A0092B-C50C-407E-A947-70E740481C1C}">
                  <a14:useLocalDpi xmlns:a14="http://schemas.microsoft.com/office/drawing/2010/main" val="0"/>
                </a:ext>
              </a:extLst>
            </a:blip>
            <a:stretch>
              <a:fillRect/>
            </a:stretch>
          </p:blipFill>
          <p:spPr>
            <a:xfrm>
              <a:off x="7816362" y="5266885"/>
              <a:ext cx="947840" cy="947840"/>
            </a:xfrm>
            <a:prstGeom prst="rect">
              <a:avLst/>
            </a:prstGeom>
          </p:spPr>
        </p:pic>
        <p:pic>
          <p:nvPicPr>
            <p:cNvPr id="71" name="Image 70">
              <a:extLst>
                <a:ext uri="{FF2B5EF4-FFF2-40B4-BE49-F238E27FC236}">
                  <a16:creationId xmlns:a16="http://schemas.microsoft.com/office/drawing/2014/main" id="{EF4CC058-7F3B-DE4C-BF52-08ED39E5A125}"/>
                </a:ext>
              </a:extLst>
            </p:cNvPr>
            <p:cNvPicPr>
              <a:picLocks noChangeAspect="1"/>
            </p:cNvPicPr>
            <p:nvPr/>
          </p:nvPicPr>
          <p:blipFill>
            <a:blip r:embed="rId50">
              <a:extLst>
                <a:ext uri="{28A0092B-C50C-407E-A947-70E740481C1C}">
                  <a14:useLocalDpi xmlns:a14="http://schemas.microsoft.com/office/drawing/2010/main" val="0"/>
                </a:ext>
              </a:extLst>
            </a:blip>
            <a:stretch>
              <a:fillRect/>
            </a:stretch>
          </p:blipFill>
          <p:spPr>
            <a:xfrm>
              <a:off x="10095920" y="4660541"/>
              <a:ext cx="609345" cy="651466"/>
            </a:xfrm>
            <a:prstGeom prst="rect">
              <a:avLst/>
            </a:prstGeom>
          </p:spPr>
        </p:pic>
        <p:pic>
          <p:nvPicPr>
            <p:cNvPr id="72" name="Image 71">
              <a:extLst>
                <a:ext uri="{FF2B5EF4-FFF2-40B4-BE49-F238E27FC236}">
                  <a16:creationId xmlns:a16="http://schemas.microsoft.com/office/drawing/2014/main" id="{7BB74B53-2F6A-1F4F-8FB3-AB4AB58923E4}"/>
                </a:ext>
              </a:extLst>
            </p:cNvPr>
            <p:cNvPicPr>
              <a:picLocks noChangeAspect="1"/>
            </p:cNvPicPr>
            <p:nvPr/>
          </p:nvPicPr>
          <p:blipFill>
            <a:blip r:embed="rId51">
              <a:extLst>
                <a:ext uri="{28A0092B-C50C-407E-A947-70E740481C1C}">
                  <a14:useLocalDpi xmlns:a14="http://schemas.microsoft.com/office/drawing/2010/main" val="0"/>
                </a:ext>
              </a:extLst>
            </a:blip>
            <a:stretch>
              <a:fillRect/>
            </a:stretch>
          </p:blipFill>
          <p:spPr>
            <a:xfrm>
              <a:off x="9958667" y="5503563"/>
              <a:ext cx="947841" cy="440789"/>
            </a:xfrm>
            <a:prstGeom prst="rect">
              <a:avLst/>
            </a:prstGeom>
          </p:spPr>
        </p:pic>
        <p:pic>
          <p:nvPicPr>
            <p:cNvPr id="73" name="Image 72">
              <a:extLst>
                <a:ext uri="{FF2B5EF4-FFF2-40B4-BE49-F238E27FC236}">
                  <a16:creationId xmlns:a16="http://schemas.microsoft.com/office/drawing/2014/main" id="{08EE7BE1-3A36-DB47-8809-32321D087A49}"/>
                </a:ext>
              </a:extLst>
            </p:cNvPr>
            <p:cNvPicPr>
              <a:picLocks noChangeAspect="1"/>
            </p:cNvPicPr>
            <p:nvPr/>
          </p:nvPicPr>
          <p:blipFill>
            <a:blip r:embed="rId52">
              <a:extLst>
                <a:ext uri="{28A0092B-C50C-407E-A947-70E740481C1C}">
                  <a14:useLocalDpi xmlns:a14="http://schemas.microsoft.com/office/drawing/2010/main" val="0"/>
                </a:ext>
              </a:extLst>
            </a:blip>
            <a:stretch>
              <a:fillRect/>
            </a:stretch>
          </p:blipFill>
          <p:spPr>
            <a:xfrm>
              <a:off x="7931386" y="4690855"/>
              <a:ext cx="667975" cy="689133"/>
            </a:xfrm>
            <a:prstGeom prst="rect">
              <a:avLst/>
            </a:prstGeom>
          </p:spPr>
        </p:pic>
      </p:grpSp>
      <p:grpSp>
        <p:nvGrpSpPr>
          <p:cNvPr id="75" name="Groupe 74">
            <a:extLst>
              <a:ext uri="{FF2B5EF4-FFF2-40B4-BE49-F238E27FC236}">
                <a16:creationId xmlns:a16="http://schemas.microsoft.com/office/drawing/2014/main" id="{4E00C343-B912-9248-8159-1241DC904496}"/>
              </a:ext>
            </a:extLst>
          </p:cNvPr>
          <p:cNvGrpSpPr/>
          <p:nvPr/>
        </p:nvGrpSpPr>
        <p:grpSpPr>
          <a:xfrm>
            <a:off x="2994672" y="5531597"/>
            <a:ext cx="7052677" cy="783847"/>
            <a:chOff x="1067311" y="4526220"/>
            <a:chExt cx="10463972" cy="1164948"/>
          </a:xfrm>
        </p:grpSpPr>
        <p:pic>
          <p:nvPicPr>
            <p:cNvPr id="76" name="Image 5">
              <a:extLst>
                <a:ext uri="{FF2B5EF4-FFF2-40B4-BE49-F238E27FC236}">
                  <a16:creationId xmlns:a16="http://schemas.microsoft.com/office/drawing/2014/main" id="{06722754-90C6-6B49-8663-3EBF7A5D6D71}"/>
                </a:ext>
              </a:extLst>
            </p:cNvPr>
            <p:cNvPicPr/>
            <p:nvPr/>
          </p:nvPicPr>
          <p:blipFill>
            <a:blip r:embed="rId53"/>
            <a:stretch/>
          </p:blipFill>
          <p:spPr>
            <a:xfrm>
              <a:off x="5610119" y="4672714"/>
              <a:ext cx="1047538" cy="910910"/>
            </a:xfrm>
            <a:prstGeom prst="rect">
              <a:avLst/>
            </a:prstGeom>
            <a:ln>
              <a:noFill/>
            </a:ln>
          </p:spPr>
        </p:pic>
        <p:pic>
          <p:nvPicPr>
            <p:cNvPr id="77" name="Image 57">
              <a:extLst>
                <a:ext uri="{FF2B5EF4-FFF2-40B4-BE49-F238E27FC236}">
                  <a16:creationId xmlns:a16="http://schemas.microsoft.com/office/drawing/2014/main" id="{91A50CB6-DCAC-214B-926D-AB926C367B2D}"/>
                </a:ext>
              </a:extLst>
            </p:cNvPr>
            <p:cNvPicPr/>
            <p:nvPr/>
          </p:nvPicPr>
          <p:blipFill>
            <a:blip r:embed="rId54"/>
            <a:stretch/>
          </p:blipFill>
          <p:spPr>
            <a:xfrm>
              <a:off x="6840602" y="4613279"/>
              <a:ext cx="1289391" cy="910911"/>
            </a:xfrm>
            <a:prstGeom prst="rect">
              <a:avLst/>
            </a:prstGeom>
            <a:ln>
              <a:noFill/>
            </a:ln>
          </p:spPr>
        </p:pic>
        <p:pic>
          <p:nvPicPr>
            <p:cNvPr id="78" name="Picture 2">
              <a:extLst>
                <a:ext uri="{FF2B5EF4-FFF2-40B4-BE49-F238E27FC236}">
                  <a16:creationId xmlns:a16="http://schemas.microsoft.com/office/drawing/2014/main" id="{2FC8B12A-ABA2-7B4D-8827-C42BDB397C37}"/>
                </a:ext>
              </a:extLst>
            </p:cNvPr>
            <p:cNvPicPr/>
            <p:nvPr/>
          </p:nvPicPr>
          <p:blipFill>
            <a:blip r:embed="rId55"/>
            <a:stretch/>
          </p:blipFill>
          <p:spPr>
            <a:xfrm>
              <a:off x="3588620" y="4705980"/>
              <a:ext cx="666839" cy="828720"/>
            </a:xfrm>
            <a:prstGeom prst="rect">
              <a:avLst/>
            </a:prstGeom>
            <a:ln>
              <a:noFill/>
            </a:ln>
          </p:spPr>
        </p:pic>
        <p:pic>
          <p:nvPicPr>
            <p:cNvPr id="79" name="Image 78">
              <a:extLst>
                <a:ext uri="{FF2B5EF4-FFF2-40B4-BE49-F238E27FC236}">
                  <a16:creationId xmlns:a16="http://schemas.microsoft.com/office/drawing/2014/main" id="{3AD2C91B-BC45-0446-834F-03C429C7B4A8}"/>
                </a:ext>
              </a:extLst>
            </p:cNvPr>
            <p:cNvPicPr/>
            <p:nvPr/>
          </p:nvPicPr>
          <p:blipFill>
            <a:blip r:embed="rId56" cstate="print">
              <a:extLst>
                <a:ext uri="{28A0092B-C50C-407E-A947-70E740481C1C}">
                  <a14:useLocalDpi xmlns:a14="http://schemas.microsoft.com/office/drawing/2010/main" val="0"/>
                </a:ext>
              </a:extLst>
            </a:blip>
            <a:stretch>
              <a:fillRect/>
            </a:stretch>
          </p:blipFill>
          <p:spPr>
            <a:xfrm>
              <a:off x="8402349" y="4972273"/>
              <a:ext cx="1353092" cy="374852"/>
            </a:xfrm>
            <a:prstGeom prst="rect">
              <a:avLst/>
            </a:prstGeom>
          </p:spPr>
        </p:pic>
        <p:pic>
          <p:nvPicPr>
            <p:cNvPr id="80" name="Image 79">
              <a:extLst>
                <a:ext uri="{FF2B5EF4-FFF2-40B4-BE49-F238E27FC236}">
                  <a16:creationId xmlns:a16="http://schemas.microsoft.com/office/drawing/2014/main" id="{930534C0-7C4F-4046-8542-4829506D1B4D}"/>
                </a:ext>
              </a:extLst>
            </p:cNvPr>
            <p:cNvPicPr/>
            <p:nvPr/>
          </p:nvPicPr>
          <p:blipFill>
            <a:blip r:embed="rId57" cstate="print">
              <a:extLst>
                <a:ext uri="{28A0092B-C50C-407E-A947-70E740481C1C}">
                  <a14:useLocalDpi xmlns:a14="http://schemas.microsoft.com/office/drawing/2010/main" val="0"/>
                </a:ext>
              </a:extLst>
            </a:blip>
            <a:srcRect/>
            <a:stretch>
              <a:fillRect/>
            </a:stretch>
          </p:blipFill>
          <p:spPr bwMode="auto">
            <a:xfrm>
              <a:off x="10032970" y="4868789"/>
              <a:ext cx="1498313" cy="623860"/>
            </a:xfrm>
            <a:prstGeom prst="rect">
              <a:avLst/>
            </a:prstGeom>
            <a:noFill/>
            <a:ln>
              <a:noFill/>
            </a:ln>
          </p:spPr>
        </p:pic>
        <p:pic>
          <p:nvPicPr>
            <p:cNvPr id="81" name="Image 80">
              <a:extLst>
                <a:ext uri="{FF2B5EF4-FFF2-40B4-BE49-F238E27FC236}">
                  <a16:creationId xmlns:a16="http://schemas.microsoft.com/office/drawing/2014/main" id="{6BFD8B8B-21B6-B242-AF3B-402ABD8214C3}"/>
                </a:ext>
              </a:extLst>
            </p:cNvPr>
            <p:cNvPicPr>
              <a:picLocks noChangeAspect="1"/>
            </p:cNvPicPr>
            <p:nvPr/>
          </p:nvPicPr>
          <p:blipFill>
            <a:blip r:embed="rId58"/>
            <a:stretch>
              <a:fillRect/>
            </a:stretch>
          </p:blipFill>
          <p:spPr>
            <a:xfrm>
              <a:off x="1067311" y="4544968"/>
              <a:ext cx="876300" cy="1146200"/>
            </a:xfrm>
            <a:prstGeom prst="rect">
              <a:avLst/>
            </a:prstGeom>
          </p:spPr>
        </p:pic>
        <p:pic>
          <p:nvPicPr>
            <p:cNvPr id="82" name="Image 81">
              <a:extLst>
                <a:ext uri="{FF2B5EF4-FFF2-40B4-BE49-F238E27FC236}">
                  <a16:creationId xmlns:a16="http://schemas.microsoft.com/office/drawing/2014/main" id="{01B2C405-E4ED-DE46-AE67-D1EA905B67CB}"/>
                </a:ext>
              </a:extLst>
            </p:cNvPr>
            <p:cNvPicPr>
              <a:picLocks noChangeAspect="1"/>
            </p:cNvPicPr>
            <p:nvPr/>
          </p:nvPicPr>
          <p:blipFill>
            <a:blip r:embed="rId59"/>
            <a:stretch>
              <a:fillRect/>
            </a:stretch>
          </p:blipFill>
          <p:spPr>
            <a:xfrm>
              <a:off x="2364211" y="4544968"/>
              <a:ext cx="881581" cy="1146200"/>
            </a:xfrm>
            <a:prstGeom prst="rect">
              <a:avLst/>
            </a:prstGeom>
          </p:spPr>
        </p:pic>
        <p:pic>
          <p:nvPicPr>
            <p:cNvPr id="83" name="Image 82">
              <a:extLst>
                <a:ext uri="{FF2B5EF4-FFF2-40B4-BE49-F238E27FC236}">
                  <a16:creationId xmlns:a16="http://schemas.microsoft.com/office/drawing/2014/main" id="{8B7475E2-B3CB-8540-B335-0D87A2344A5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314535" y="4526220"/>
              <a:ext cx="1219810" cy="1146200"/>
            </a:xfrm>
            <a:prstGeom prst="rect">
              <a:avLst/>
            </a:prstGeom>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6"/>
          <p:cNvSpPr txBox="1"/>
          <p:nvPr/>
        </p:nvSpPr>
        <p:spPr>
          <a:xfrm>
            <a:off x="0" y="457400"/>
            <a:ext cx="9235200" cy="761700"/>
          </a:xfrm>
          <a:prstGeom prst="rect">
            <a:avLst/>
          </a:prstGeom>
          <a:solidFill>
            <a:srgbClr val="009FE3"/>
          </a:solid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lt1"/>
              </a:buClr>
              <a:buSzPts val="3600"/>
              <a:buFont typeface="Calibri"/>
              <a:buNone/>
            </a:pPr>
            <a:r>
              <a:rPr lang="fr-FR" sz="3060" b="1">
                <a:solidFill>
                  <a:schemeClr val="lt1"/>
                </a:solidFill>
                <a:latin typeface="Calibri"/>
                <a:ea typeface="Calibri"/>
                <a:cs typeface="Calibri"/>
                <a:sym typeface="Calibri"/>
              </a:rPr>
              <a:t>« </a:t>
            </a:r>
            <a:r>
              <a:rPr lang="fr-FR" sz="3000" b="1">
                <a:solidFill>
                  <a:schemeClr val="lt1"/>
                </a:solidFill>
                <a:latin typeface="Calibri"/>
                <a:ea typeface="Calibri"/>
                <a:cs typeface="Calibri"/>
                <a:sym typeface="Calibri"/>
              </a:rPr>
              <a:t>Mon Entreprise Sociale et Solidaire à l’Ecole </a:t>
            </a:r>
            <a:r>
              <a:rPr lang="fr-FR" sz="2975" b="1">
                <a:solidFill>
                  <a:schemeClr val="lt1"/>
                </a:solidFill>
                <a:latin typeface="Calibri"/>
                <a:ea typeface="Calibri"/>
                <a:cs typeface="Calibri"/>
                <a:sym typeface="Calibri"/>
              </a:rPr>
              <a:t>»</a:t>
            </a:r>
            <a:endParaRPr sz="3000"/>
          </a:p>
        </p:txBody>
      </p:sp>
      <p:sp>
        <p:nvSpPr>
          <p:cNvPr id="236" name="Google Shape;236;p26"/>
          <p:cNvSpPr txBox="1">
            <a:spLocks noGrp="1"/>
          </p:cNvSpPr>
          <p:nvPr>
            <p:ph type="body" idx="1"/>
          </p:nvPr>
        </p:nvSpPr>
        <p:spPr>
          <a:xfrm>
            <a:off x="1283575" y="1376075"/>
            <a:ext cx="10515600" cy="47073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2000" b="1" dirty="0">
              <a:solidFill>
                <a:srgbClr val="009FE3"/>
              </a:solidFill>
            </a:endParaRPr>
          </a:p>
          <a:p>
            <a:pPr marL="0" lvl="0" indent="0" algn="l" rtl="0">
              <a:lnSpc>
                <a:spcPct val="115000"/>
              </a:lnSpc>
              <a:spcBef>
                <a:spcPts val="0"/>
              </a:spcBef>
              <a:spcAft>
                <a:spcPts val="0"/>
              </a:spcAft>
              <a:buNone/>
            </a:pPr>
            <a:r>
              <a:rPr lang="fr-FR" sz="2000" dirty="0">
                <a:solidFill>
                  <a:srgbClr val="000000"/>
                </a:solidFill>
              </a:rPr>
              <a:t>Un </a:t>
            </a:r>
            <a:r>
              <a:rPr lang="fr-FR" sz="2000" b="1" dirty="0">
                <a:solidFill>
                  <a:srgbClr val="000000"/>
                </a:solidFill>
              </a:rPr>
              <a:t>projet citoyen</a:t>
            </a:r>
            <a:r>
              <a:rPr lang="fr-FR" sz="2000" dirty="0">
                <a:solidFill>
                  <a:srgbClr val="000000"/>
                </a:solidFill>
              </a:rPr>
              <a:t>, d’utilité sociale, qui consiste à la </a:t>
            </a:r>
            <a:r>
              <a:rPr lang="fr-FR" sz="2000" b="1" dirty="0">
                <a:solidFill>
                  <a:srgbClr val="000000"/>
                </a:solidFill>
              </a:rPr>
              <a:t>création d’une entreprise de l’ESS en classe</a:t>
            </a:r>
            <a:r>
              <a:rPr lang="fr-FR" sz="2000" dirty="0">
                <a:solidFill>
                  <a:srgbClr val="000000"/>
                </a:solidFill>
              </a:rPr>
              <a:t>.</a:t>
            </a:r>
            <a:endParaRPr sz="2000" dirty="0">
              <a:solidFill>
                <a:srgbClr val="000000"/>
              </a:solidFill>
            </a:endParaRPr>
          </a:p>
          <a:p>
            <a:pPr marL="0" lvl="0" indent="0" algn="l" rtl="0">
              <a:lnSpc>
                <a:spcPct val="115000"/>
              </a:lnSpc>
              <a:spcBef>
                <a:spcPts val="0"/>
              </a:spcBef>
              <a:spcAft>
                <a:spcPts val="0"/>
              </a:spcAft>
              <a:buNone/>
            </a:pPr>
            <a:r>
              <a:rPr lang="fr-FR" sz="2000" dirty="0">
                <a:solidFill>
                  <a:srgbClr val="000000"/>
                </a:solidFill>
              </a:rPr>
              <a:t> </a:t>
            </a:r>
            <a:endParaRPr sz="2000" dirty="0">
              <a:solidFill>
                <a:srgbClr val="000000"/>
              </a:solidFill>
            </a:endParaRPr>
          </a:p>
          <a:p>
            <a:pPr marL="0" lvl="0" indent="0" algn="l" rtl="0">
              <a:lnSpc>
                <a:spcPct val="115000"/>
              </a:lnSpc>
              <a:spcBef>
                <a:spcPts val="0"/>
              </a:spcBef>
              <a:spcAft>
                <a:spcPts val="0"/>
              </a:spcAft>
              <a:buNone/>
            </a:pPr>
            <a:r>
              <a:rPr lang="fr-FR" sz="2000" b="1" dirty="0">
                <a:solidFill>
                  <a:srgbClr val="009FE3"/>
                </a:solidFill>
              </a:rPr>
              <a:t>Quand ? </a:t>
            </a:r>
            <a:endParaRPr sz="2000" b="1" dirty="0">
              <a:solidFill>
                <a:srgbClr val="009FE3"/>
              </a:solidFill>
            </a:endParaRPr>
          </a:p>
          <a:p>
            <a:pPr marL="0" lvl="0" indent="0" algn="l" rtl="0">
              <a:lnSpc>
                <a:spcPct val="115000"/>
              </a:lnSpc>
              <a:spcBef>
                <a:spcPts val="0"/>
              </a:spcBef>
              <a:spcAft>
                <a:spcPts val="0"/>
              </a:spcAft>
              <a:buNone/>
            </a:pPr>
            <a:r>
              <a:rPr lang="fr-FR" sz="2000" dirty="0">
                <a:solidFill>
                  <a:srgbClr val="000000"/>
                </a:solidFill>
              </a:rPr>
              <a:t>Tout au long de l’année </a:t>
            </a:r>
            <a:endParaRPr sz="2000" dirty="0">
              <a:solidFill>
                <a:srgbClr val="000000"/>
              </a:solidFill>
            </a:endParaRPr>
          </a:p>
          <a:p>
            <a:pPr marL="0" lvl="0" indent="0" algn="l" rtl="0">
              <a:lnSpc>
                <a:spcPct val="115000"/>
              </a:lnSpc>
              <a:spcBef>
                <a:spcPts val="0"/>
              </a:spcBef>
              <a:spcAft>
                <a:spcPts val="0"/>
              </a:spcAft>
              <a:buNone/>
            </a:pPr>
            <a:r>
              <a:rPr lang="fr-FR" sz="2000" b="1" dirty="0">
                <a:solidFill>
                  <a:srgbClr val="009FE3"/>
                </a:solidFill>
              </a:rPr>
              <a:t>Quels objectifs éducatifs ? </a:t>
            </a:r>
            <a:endParaRPr sz="2000" b="1" dirty="0">
              <a:solidFill>
                <a:srgbClr val="009FE3"/>
              </a:solidFill>
            </a:endParaRPr>
          </a:p>
          <a:p>
            <a:pPr marL="457200" lvl="0" indent="-355600" algn="l" rtl="0">
              <a:lnSpc>
                <a:spcPct val="115000"/>
              </a:lnSpc>
              <a:spcBef>
                <a:spcPts val="0"/>
              </a:spcBef>
              <a:spcAft>
                <a:spcPts val="0"/>
              </a:spcAft>
              <a:buClr>
                <a:srgbClr val="000000"/>
              </a:buClr>
              <a:buSzPts val="2000"/>
              <a:buFont typeface="Calibri"/>
              <a:buChar char="-"/>
            </a:pPr>
            <a:r>
              <a:rPr lang="fr-FR" sz="2000" b="1" dirty="0">
                <a:solidFill>
                  <a:srgbClr val="000000"/>
                </a:solidFill>
              </a:rPr>
              <a:t>Promouvoir l'Économie Sociale et Solidaire</a:t>
            </a:r>
            <a:r>
              <a:rPr lang="fr-FR" sz="2000" dirty="0">
                <a:solidFill>
                  <a:srgbClr val="000000"/>
                </a:solidFill>
              </a:rPr>
              <a:t>, ses valeurs et méthodes par l’action collective,</a:t>
            </a:r>
            <a:endParaRPr sz="2000" dirty="0">
              <a:solidFill>
                <a:srgbClr val="000000"/>
              </a:solidFill>
            </a:endParaRPr>
          </a:p>
          <a:p>
            <a:pPr marL="457200" lvl="0" indent="-355600" algn="l" rtl="0">
              <a:lnSpc>
                <a:spcPct val="115000"/>
              </a:lnSpc>
              <a:spcBef>
                <a:spcPts val="0"/>
              </a:spcBef>
              <a:spcAft>
                <a:spcPts val="0"/>
              </a:spcAft>
              <a:buClr>
                <a:srgbClr val="000000"/>
              </a:buClr>
              <a:buSzPts val="2000"/>
              <a:buFont typeface="Calibri"/>
              <a:buChar char="-"/>
            </a:pPr>
            <a:r>
              <a:rPr lang="fr-FR" sz="2000" b="1" dirty="0">
                <a:solidFill>
                  <a:srgbClr val="000000"/>
                </a:solidFill>
              </a:rPr>
              <a:t>Découvrir la diversité</a:t>
            </a:r>
            <a:r>
              <a:rPr lang="fr-FR" sz="2000" dirty="0">
                <a:solidFill>
                  <a:srgbClr val="000000"/>
                </a:solidFill>
              </a:rPr>
              <a:t> du monde professionnel, économique et sociale,</a:t>
            </a:r>
            <a:endParaRPr sz="2000" dirty="0">
              <a:solidFill>
                <a:srgbClr val="000000"/>
              </a:solidFill>
            </a:endParaRPr>
          </a:p>
          <a:p>
            <a:pPr marL="457200" lvl="0" indent="-355600" algn="l" rtl="0">
              <a:lnSpc>
                <a:spcPct val="115000"/>
              </a:lnSpc>
              <a:spcBef>
                <a:spcPts val="0"/>
              </a:spcBef>
              <a:spcAft>
                <a:spcPts val="0"/>
              </a:spcAft>
              <a:buClr>
                <a:srgbClr val="000000"/>
              </a:buClr>
              <a:buSzPts val="2000"/>
              <a:buFont typeface="Calibri"/>
              <a:buChar char="-"/>
            </a:pPr>
            <a:r>
              <a:rPr lang="fr-FR" sz="2000" b="1" dirty="0">
                <a:solidFill>
                  <a:srgbClr val="000000"/>
                </a:solidFill>
              </a:rPr>
              <a:t>Valoriser l’esprit d’initiative</a:t>
            </a:r>
            <a:r>
              <a:rPr lang="fr-FR" sz="2000" dirty="0">
                <a:solidFill>
                  <a:srgbClr val="000000"/>
                </a:solidFill>
              </a:rPr>
              <a:t> et l’engagement citoyen,</a:t>
            </a:r>
            <a:endParaRPr sz="2000" dirty="0">
              <a:solidFill>
                <a:srgbClr val="000000"/>
              </a:solidFill>
            </a:endParaRPr>
          </a:p>
          <a:p>
            <a:pPr marL="457200" lvl="0" indent="-355600" algn="l" rtl="0">
              <a:lnSpc>
                <a:spcPct val="100000"/>
              </a:lnSpc>
              <a:spcBef>
                <a:spcPts val="0"/>
              </a:spcBef>
              <a:spcAft>
                <a:spcPts val="0"/>
              </a:spcAft>
              <a:buClr>
                <a:srgbClr val="000000"/>
              </a:buClr>
              <a:buSzPts val="2000"/>
              <a:buFont typeface="Calibri"/>
              <a:buChar char="-"/>
            </a:pPr>
            <a:r>
              <a:rPr lang="fr-FR" sz="2000" b="1" dirty="0">
                <a:solidFill>
                  <a:srgbClr val="000000"/>
                </a:solidFill>
              </a:rPr>
              <a:t>Renforcer une dynamique</a:t>
            </a:r>
            <a:r>
              <a:rPr lang="fr-FR" sz="2000" dirty="0">
                <a:solidFill>
                  <a:srgbClr val="000000"/>
                </a:solidFill>
              </a:rPr>
              <a:t> de classe et d’établissement.</a:t>
            </a:r>
          </a:p>
          <a:p>
            <a:pPr marL="101600" indent="0">
              <a:lnSpc>
                <a:spcPct val="100000"/>
              </a:lnSpc>
              <a:spcBef>
                <a:spcPts val="0"/>
              </a:spcBef>
              <a:spcAft>
                <a:spcPts val="0"/>
              </a:spcAft>
              <a:buClr>
                <a:srgbClr val="000000"/>
              </a:buClr>
              <a:buSzPts val="2000"/>
              <a:buNone/>
            </a:pPr>
            <a:r>
              <a:rPr lang="fr-FR" sz="2000" b="1" dirty="0">
                <a:solidFill>
                  <a:srgbClr val="009FE3"/>
                </a:solidFill>
              </a:rPr>
              <a:t>Comment ? </a:t>
            </a:r>
          </a:p>
          <a:p>
            <a:pPr marL="101600" lvl="0" indent="0" algn="l" rtl="0">
              <a:lnSpc>
                <a:spcPct val="100000"/>
              </a:lnSpc>
              <a:spcBef>
                <a:spcPts val="0"/>
              </a:spcBef>
              <a:spcAft>
                <a:spcPts val="0"/>
              </a:spcAft>
              <a:buClr>
                <a:srgbClr val="000000"/>
              </a:buClr>
              <a:buSzPts val="2000"/>
              <a:buNone/>
            </a:pPr>
            <a:r>
              <a:rPr lang="fr-FR" sz="2000" u="sng" dirty="0">
                <a:solidFill>
                  <a:srgbClr val="000000"/>
                </a:solidFill>
              </a:rPr>
              <a:t>National</a:t>
            </a:r>
            <a:r>
              <a:rPr lang="fr-FR" sz="2000" dirty="0">
                <a:solidFill>
                  <a:srgbClr val="000000"/>
                </a:solidFill>
              </a:rPr>
              <a:t> : Webinaires / formations à destination des </a:t>
            </a:r>
            <a:r>
              <a:rPr lang="fr-FR" sz="2000" dirty="0" err="1">
                <a:solidFill>
                  <a:srgbClr val="000000"/>
                </a:solidFill>
              </a:rPr>
              <a:t>enseignant.e.s</a:t>
            </a:r>
            <a:r>
              <a:rPr lang="fr-FR" sz="2000" dirty="0">
                <a:solidFill>
                  <a:srgbClr val="000000"/>
                </a:solidFill>
              </a:rPr>
              <a:t>, outillage</a:t>
            </a:r>
          </a:p>
          <a:p>
            <a:pPr marL="101600" lvl="0" indent="0" algn="l" rtl="0">
              <a:lnSpc>
                <a:spcPct val="100000"/>
              </a:lnSpc>
              <a:spcBef>
                <a:spcPts val="0"/>
              </a:spcBef>
              <a:spcAft>
                <a:spcPts val="0"/>
              </a:spcAft>
              <a:buClr>
                <a:srgbClr val="000000"/>
              </a:buClr>
              <a:buSzPts val="2000"/>
              <a:buNone/>
            </a:pPr>
            <a:r>
              <a:rPr lang="fr-FR" sz="2000" u="sng" dirty="0">
                <a:solidFill>
                  <a:srgbClr val="000000"/>
                </a:solidFill>
              </a:rPr>
              <a:t>Régional</a:t>
            </a:r>
            <a:r>
              <a:rPr lang="fr-FR" sz="2000" dirty="0">
                <a:solidFill>
                  <a:srgbClr val="000000"/>
                </a:solidFill>
              </a:rPr>
              <a:t> : Animation des séances de sensibilisation d’éducation à l’ESS</a:t>
            </a:r>
            <a:endParaRPr sz="2000" dirty="0">
              <a:solidFill>
                <a:srgbClr val="000000"/>
              </a:solidFill>
            </a:endParaRPr>
          </a:p>
          <a:p>
            <a:pPr marL="0" lvl="0" indent="0" algn="l" rtl="0">
              <a:lnSpc>
                <a:spcPct val="115000"/>
              </a:lnSpc>
              <a:spcBef>
                <a:spcPts val="0"/>
              </a:spcBef>
              <a:spcAft>
                <a:spcPts val="0"/>
              </a:spcAft>
              <a:buNone/>
            </a:pPr>
            <a:endParaRPr sz="2000" dirty="0">
              <a:solidFill>
                <a:srgbClr val="000000"/>
              </a:solidFill>
            </a:endParaRPr>
          </a:p>
          <a:p>
            <a:pPr marL="0" lvl="0" indent="0" algn="l" rtl="0">
              <a:spcBef>
                <a:spcPts val="1000"/>
              </a:spcBef>
              <a:spcAft>
                <a:spcPts val="0"/>
              </a:spcAft>
              <a:buNone/>
            </a:pPr>
            <a:endParaRPr dirty="0"/>
          </a:p>
        </p:txBody>
      </p:sp>
      <p:pic>
        <p:nvPicPr>
          <p:cNvPr id="237" name="Google Shape;237;p26"/>
          <p:cNvPicPr preferRelativeResize="0"/>
          <p:nvPr/>
        </p:nvPicPr>
        <p:blipFill>
          <a:blip r:embed="rId3">
            <a:alphaModFix/>
          </a:blip>
          <a:stretch>
            <a:fillRect/>
          </a:stretch>
        </p:blipFill>
        <p:spPr>
          <a:xfrm>
            <a:off x="211850" y="1451549"/>
            <a:ext cx="930950" cy="1034875"/>
          </a:xfrm>
          <a:prstGeom prst="rect">
            <a:avLst/>
          </a:prstGeom>
          <a:noFill/>
          <a:ln>
            <a:noFill/>
          </a:ln>
        </p:spPr>
      </p:pic>
      <p:sp>
        <p:nvSpPr>
          <p:cNvPr id="238" name="Google Shape;238;p26"/>
          <p:cNvSpPr/>
          <p:nvPr/>
        </p:nvSpPr>
        <p:spPr>
          <a:xfrm>
            <a:off x="10844722" y="5382755"/>
            <a:ext cx="301800" cy="700620"/>
          </a:xfrm>
          <a:prstGeom prst="upArrow">
            <a:avLst>
              <a:gd name="adj1" fmla="val 50000"/>
              <a:gd name="adj2" fmla="val 50000"/>
            </a:avLst>
          </a:prstGeom>
          <a:solidFill>
            <a:srgbClr val="009F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26"/>
          <p:cNvSpPr txBox="1"/>
          <p:nvPr/>
        </p:nvSpPr>
        <p:spPr>
          <a:xfrm>
            <a:off x="4924425" y="6296488"/>
            <a:ext cx="2343300" cy="338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fr-FR" sz="1600" u="sng">
                <a:solidFill>
                  <a:srgbClr val="1F3864"/>
                </a:solidFill>
                <a:latin typeface="Calibri"/>
                <a:ea typeface="Calibri"/>
                <a:cs typeface="Calibri"/>
                <a:sym typeface="Calibri"/>
              </a:rPr>
              <a:t>www.monessalecole.fr</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a:t>Un dispositif né en 2016</a:t>
            </a:r>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36063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A8EC506-B1DA-46A1-B44D-774E68468E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5">
            <a:extLst>
              <a:ext uri="{FF2B5EF4-FFF2-40B4-BE49-F238E27FC236}">
                <a16:creationId xmlns:a16="http://schemas.microsoft.com/office/drawing/2014/main" id="{BFF30785-305E-45D7-984F-5AA93D3CA5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a:extLst>
              <a:ext uri="{FF2B5EF4-FFF2-40B4-BE49-F238E27FC236}">
                <a16:creationId xmlns:a16="http://schemas.microsoft.com/office/drawing/2014/main" id="{15E01FA5-D766-43CA-A83D-E7CF3F04E9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useBgFill="1">
        <p:nvSpPr>
          <p:cNvPr id="16" name="Rectangle 15">
            <a:extLst>
              <a:ext uri="{FF2B5EF4-FFF2-40B4-BE49-F238E27FC236}">
                <a16:creationId xmlns:a16="http://schemas.microsoft.com/office/drawing/2014/main" id="{CA73784B-AC76-4BAD-93AF-C72D0EDFD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49DD5E90-C9A3-4498-A132-8CD209C248C9}"/>
              </a:ext>
            </a:extLst>
          </p:cNvPr>
          <p:cNvSpPr>
            <a:spLocks noGrp="1"/>
          </p:cNvSpPr>
          <p:nvPr>
            <p:ph type="title"/>
          </p:nvPr>
        </p:nvSpPr>
        <p:spPr>
          <a:xfrm>
            <a:off x="267225" y="569915"/>
            <a:ext cx="3378099" cy="3034857"/>
          </a:xfrm>
        </p:spPr>
        <p:txBody>
          <a:bodyPr vert="horz" lIns="91440" tIns="45720" rIns="91440" bIns="45720" rtlCol="0" anchor="b">
            <a:normAutofit/>
          </a:bodyPr>
          <a:lstStyle/>
          <a:p>
            <a:pPr algn="r"/>
            <a:r>
              <a:rPr lang="en-US" sz="4400" kern="1200" cap="all" spc="200" baseline="0" dirty="0">
                <a:solidFill>
                  <a:schemeClr val="tx1">
                    <a:lumMod val="95000"/>
                    <a:lumOff val="5000"/>
                  </a:schemeClr>
                </a:solidFill>
                <a:latin typeface="+mj-lt"/>
                <a:ea typeface="+mj-ea"/>
                <a:cs typeface="+mj-cs"/>
              </a:rPr>
              <a:t>Evolution du </a:t>
            </a:r>
            <a:r>
              <a:rPr lang="en-US" sz="4400" kern="1200" cap="all" spc="200" baseline="0" dirty="0" err="1">
                <a:solidFill>
                  <a:schemeClr val="tx1">
                    <a:lumMod val="95000"/>
                    <a:lumOff val="5000"/>
                  </a:schemeClr>
                </a:solidFill>
                <a:latin typeface="+mj-lt"/>
                <a:ea typeface="+mj-ea"/>
                <a:cs typeface="+mj-cs"/>
              </a:rPr>
              <a:t>dispositif</a:t>
            </a:r>
            <a:r>
              <a:rPr lang="en-US" sz="4400" kern="1200" cap="all" spc="200" baseline="0" dirty="0">
                <a:solidFill>
                  <a:schemeClr val="tx1">
                    <a:lumMod val="95000"/>
                    <a:lumOff val="5000"/>
                  </a:schemeClr>
                </a:solidFill>
                <a:latin typeface="+mj-lt"/>
                <a:ea typeface="+mj-ea"/>
                <a:cs typeface="+mj-cs"/>
              </a:rPr>
              <a:t> de 2016 à 2021</a:t>
            </a:r>
          </a:p>
        </p:txBody>
      </p:sp>
      <p:cxnSp>
        <p:nvCxnSpPr>
          <p:cNvPr id="18" name="Straight Connector 17">
            <a:extLst>
              <a:ext uri="{FF2B5EF4-FFF2-40B4-BE49-F238E27FC236}">
                <a16:creationId xmlns:a16="http://schemas.microsoft.com/office/drawing/2014/main" id="{811DCF04-0C7C-44FC-8246-FC8D736B1A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0698" y="3765314"/>
            <a:ext cx="3200400"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5" name="Tableau 5">
            <a:extLst>
              <a:ext uri="{FF2B5EF4-FFF2-40B4-BE49-F238E27FC236}">
                <a16:creationId xmlns:a16="http://schemas.microsoft.com/office/drawing/2014/main" id="{5F137A95-3CC8-4151-8804-98FB3A21BE9D}"/>
              </a:ext>
            </a:extLst>
          </p:cNvPr>
          <p:cNvGraphicFramePr>
            <a:graphicFrameLocks noGrp="1"/>
          </p:cNvGraphicFramePr>
          <p:nvPr>
            <p:extLst>
              <p:ext uri="{D42A27DB-BD31-4B8C-83A1-F6EECF244321}">
                <p14:modId xmlns:p14="http://schemas.microsoft.com/office/powerpoint/2010/main" val="817372192"/>
              </p:ext>
            </p:extLst>
          </p:nvPr>
        </p:nvGraphicFramePr>
        <p:xfrm>
          <a:off x="4047322" y="929881"/>
          <a:ext cx="7739406" cy="4998238"/>
        </p:xfrm>
        <a:graphic>
          <a:graphicData uri="http://schemas.openxmlformats.org/drawingml/2006/table">
            <a:tbl>
              <a:tblPr firstRow="1" bandRow="1">
                <a:tableStyleId>{5C22544A-7EE6-4342-B048-85BDC9FD1C3A}</a:tableStyleId>
              </a:tblPr>
              <a:tblGrid>
                <a:gridCol w="1401161">
                  <a:extLst>
                    <a:ext uri="{9D8B030D-6E8A-4147-A177-3AD203B41FA5}">
                      <a16:colId xmlns:a16="http://schemas.microsoft.com/office/drawing/2014/main" val="196212066"/>
                    </a:ext>
                  </a:extLst>
                </a:gridCol>
                <a:gridCol w="1265863">
                  <a:extLst>
                    <a:ext uri="{9D8B030D-6E8A-4147-A177-3AD203B41FA5}">
                      <a16:colId xmlns:a16="http://schemas.microsoft.com/office/drawing/2014/main" val="66667249"/>
                    </a:ext>
                  </a:extLst>
                </a:gridCol>
                <a:gridCol w="1265863">
                  <a:extLst>
                    <a:ext uri="{9D8B030D-6E8A-4147-A177-3AD203B41FA5}">
                      <a16:colId xmlns:a16="http://schemas.microsoft.com/office/drawing/2014/main" val="3505525270"/>
                    </a:ext>
                  </a:extLst>
                </a:gridCol>
                <a:gridCol w="1275333">
                  <a:extLst>
                    <a:ext uri="{9D8B030D-6E8A-4147-A177-3AD203B41FA5}">
                      <a16:colId xmlns:a16="http://schemas.microsoft.com/office/drawing/2014/main" val="2443538626"/>
                    </a:ext>
                  </a:extLst>
                </a:gridCol>
                <a:gridCol w="1265593">
                  <a:extLst>
                    <a:ext uri="{9D8B030D-6E8A-4147-A177-3AD203B41FA5}">
                      <a16:colId xmlns:a16="http://schemas.microsoft.com/office/drawing/2014/main" val="322757745"/>
                    </a:ext>
                  </a:extLst>
                </a:gridCol>
                <a:gridCol w="1265593">
                  <a:extLst>
                    <a:ext uri="{9D8B030D-6E8A-4147-A177-3AD203B41FA5}">
                      <a16:colId xmlns:a16="http://schemas.microsoft.com/office/drawing/2014/main" val="2150494576"/>
                    </a:ext>
                  </a:extLst>
                </a:gridCol>
              </a:tblGrid>
              <a:tr h="989036">
                <a:tc>
                  <a:txBody>
                    <a:bodyPr/>
                    <a:lstStyle/>
                    <a:p>
                      <a:pPr algn="just">
                        <a:lnSpc>
                          <a:spcPct val="104000"/>
                        </a:lnSpc>
                        <a:spcAft>
                          <a:spcPts val="800"/>
                        </a:spcAft>
                      </a:pPr>
                      <a:r>
                        <a:rPr lang="fr-FR" sz="1300" dirty="0">
                          <a:effectLst/>
                        </a:rPr>
                        <a:t>2016-2017</a:t>
                      </a:r>
                    </a:p>
                    <a:p>
                      <a:pPr algn="just">
                        <a:lnSpc>
                          <a:spcPct val="104000"/>
                        </a:lnSpc>
                        <a:spcAft>
                          <a:spcPts val="800"/>
                        </a:spcAft>
                      </a:pPr>
                      <a:r>
                        <a:rPr lang="fr-FR" sz="1300" dirty="0">
                          <a:effectLst/>
                        </a:rPr>
                        <a:t>Première année </a:t>
                      </a:r>
                    </a:p>
                    <a:p>
                      <a:pPr algn="just">
                        <a:lnSpc>
                          <a:spcPct val="104000"/>
                        </a:lnSpc>
                        <a:spcAft>
                          <a:spcPts val="800"/>
                        </a:spcAft>
                      </a:pPr>
                      <a:r>
                        <a:rPr lang="fr-FR" sz="1300" dirty="0">
                          <a:effectLst/>
                        </a:rPr>
                        <a:t>d’expérimentation</a:t>
                      </a:r>
                      <a:endParaRPr lang="fr-FR" sz="1300" dirty="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2017-2018</a:t>
                      </a:r>
                    </a:p>
                    <a:p>
                      <a:pPr algn="just">
                        <a:lnSpc>
                          <a:spcPct val="104000"/>
                        </a:lnSpc>
                        <a:spcAft>
                          <a:spcPts val="800"/>
                        </a:spcAft>
                      </a:pPr>
                      <a:r>
                        <a:rPr lang="fr-FR" sz="1300">
                          <a:effectLst/>
                        </a:rPr>
                        <a:t>Reconduction et développement</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2018-2019</a:t>
                      </a:r>
                    </a:p>
                    <a:p>
                      <a:pPr algn="just">
                        <a:lnSpc>
                          <a:spcPct val="104000"/>
                        </a:lnSpc>
                        <a:spcAft>
                          <a:spcPts val="800"/>
                        </a:spcAft>
                      </a:pPr>
                      <a:r>
                        <a:rPr lang="fr-FR" sz="1300">
                          <a:effectLst/>
                        </a:rPr>
                        <a:t>Confirmation et développement</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2019-2020</a:t>
                      </a:r>
                    </a:p>
                    <a:p>
                      <a:pPr algn="just">
                        <a:lnSpc>
                          <a:spcPct val="104000"/>
                        </a:lnSpc>
                        <a:spcAft>
                          <a:spcPts val="800"/>
                        </a:spcAft>
                      </a:pPr>
                      <a:r>
                        <a:rPr lang="fr-FR" sz="1300">
                          <a:effectLst/>
                        </a:rPr>
                        <a:t>Développement</a:t>
                      </a:r>
                    </a:p>
                    <a:p>
                      <a:pPr algn="just">
                        <a:lnSpc>
                          <a:spcPct val="104000"/>
                        </a:lnSpc>
                        <a:spcAft>
                          <a:spcPts val="800"/>
                        </a:spcAft>
                      </a:pPr>
                      <a:r>
                        <a:rPr lang="fr-FR" sz="1300">
                          <a:effectLst/>
                        </a:rPr>
                        <a:t>et analyse</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marL="0" algn="just" defTabSz="914400" rtl="0" eaLnBrk="1" latinLnBrk="0" hangingPunct="1">
                        <a:lnSpc>
                          <a:spcPct val="104000"/>
                        </a:lnSpc>
                        <a:spcAft>
                          <a:spcPts val="800"/>
                        </a:spcAft>
                      </a:pPr>
                      <a:r>
                        <a:rPr lang="fr-FR" sz="1300" b="1" kern="1200" dirty="0">
                          <a:solidFill>
                            <a:schemeClr val="lt1"/>
                          </a:solidFill>
                          <a:effectLst/>
                          <a:latin typeface="+mn-lt"/>
                          <a:ea typeface="+mn-ea"/>
                          <a:cs typeface="+mn-cs"/>
                        </a:rPr>
                        <a:t>2020-2021</a:t>
                      </a:r>
                    </a:p>
                  </a:txBody>
                  <a:tcPr marL="83026" marR="83026" marT="41513" marB="41513"/>
                </a:tc>
                <a:tc>
                  <a:txBody>
                    <a:bodyPr/>
                    <a:lstStyle/>
                    <a:p>
                      <a:pPr marL="0" algn="just" defTabSz="914400" rtl="0" eaLnBrk="1" latinLnBrk="0" hangingPunct="1">
                        <a:lnSpc>
                          <a:spcPct val="104000"/>
                        </a:lnSpc>
                        <a:spcAft>
                          <a:spcPts val="800"/>
                        </a:spcAft>
                      </a:pPr>
                      <a:r>
                        <a:rPr lang="fr-FR" sz="1300" b="1" kern="1200" dirty="0">
                          <a:solidFill>
                            <a:schemeClr val="lt1"/>
                          </a:solidFill>
                          <a:effectLst/>
                          <a:latin typeface="+mn-lt"/>
                          <a:ea typeface="+mn-ea"/>
                          <a:cs typeface="+mn-cs"/>
                        </a:rPr>
                        <a:t>2021-2022</a:t>
                      </a:r>
                    </a:p>
                  </a:txBody>
                  <a:tcPr marL="83026" marR="83026" marT="41513" marB="41513"/>
                </a:tc>
                <a:extLst>
                  <a:ext uri="{0D108BD9-81ED-4DB2-BD59-A6C34878D82A}">
                    <a16:rowId xmlns:a16="http://schemas.microsoft.com/office/drawing/2014/main" val="2124705005"/>
                  </a:ext>
                </a:extLst>
              </a:tr>
              <a:tr h="1699147">
                <a:tc>
                  <a:txBody>
                    <a:bodyPr/>
                    <a:lstStyle/>
                    <a:p>
                      <a:pPr algn="just">
                        <a:lnSpc>
                          <a:spcPct val="104000"/>
                        </a:lnSpc>
                        <a:spcAft>
                          <a:spcPts val="800"/>
                        </a:spcAft>
                      </a:pPr>
                      <a:r>
                        <a:rPr lang="fr-FR" sz="1300">
                          <a:effectLst/>
                        </a:rPr>
                        <a:t>30 entreprises sociales et solidaires créées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60 entreprises sociales et solidaires créées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75 entreprises sociales et solidaires créées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Près de 100 projets d’entreprises sociales et solidaires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marL="0" algn="just" defTabSz="914400" rtl="0" eaLnBrk="1" latinLnBrk="0" hangingPunct="1">
                        <a:lnSpc>
                          <a:spcPct val="104000"/>
                        </a:lnSpc>
                        <a:spcAft>
                          <a:spcPts val="800"/>
                        </a:spcAft>
                      </a:pPr>
                      <a:endParaRPr lang="fr-FR" sz="1300" kern="1200" dirty="0">
                        <a:solidFill>
                          <a:schemeClr val="dk1"/>
                        </a:solidFill>
                        <a:effectLst/>
                        <a:latin typeface="+mn-lt"/>
                        <a:ea typeface="+mn-ea"/>
                        <a:cs typeface="+mn-cs"/>
                      </a:endParaRPr>
                    </a:p>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Plus de 110 projets d’entreprises sociales et solidaires</a:t>
                      </a:r>
                    </a:p>
                  </a:txBody>
                  <a:tcPr marL="83026" marR="83026" marT="41513" marB="41513"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150 projets d’entreprises sociales et solidaires</a:t>
                      </a:r>
                    </a:p>
                  </a:txBody>
                  <a:tcPr marL="83026" marR="83026" marT="41513" marB="41513" anchor="ctr"/>
                </a:tc>
                <a:extLst>
                  <a:ext uri="{0D108BD9-81ED-4DB2-BD59-A6C34878D82A}">
                    <a16:rowId xmlns:a16="http://schemas.microsoft.com/office/drawing/2014/main" val="1292679023"/>
                  </a:ext>
                </a:extLst>
              </a:tr>
              <a:tr h="608391">
                <a:tc>
                  <a:txBody>
                    <a:bodyPr/>
                    <a:lstStyle/>
                    <a:p>
                      <a:pPr algn="just">
                        <a:lnSpc>
                          <a:spcPct val="104000"/>
                        </a:lnSpc>
                        <a:spcAft>
                          <a:spcPts val="800"/>
                        </a:spcAft>
                      </a:pPr>
                      <a:r>
                        <a:rPr lang="fr-FR" sz="1300">
                          <a:effectLst/>
                        </a:rPr>
                        <a:t>24 établissements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58 établissements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72 établissements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92 établissements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100 établissements</a:t>
                      </a:r>
                    </a:p>
                  </a:txBody>
                  <a:tcPr marL="83026" marR="83026" marT="41513" marB="41513"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143 établissements</a:t>
                      </a:r>
                    </a:p>
                  </a:txBody>
                  <a:tcPr marL="83026" marR="83026" marT="41513" marB="41513" anchor="ctr"/>
                </a:tc>
                <a:extLst>
                  <a:ext uri="{0D108BD9-81ED-4DB2-BD59-A6C34878D82A}">
                    <a16:rowId xmlns:a16="http://schemas.microsoft.com/office/drawing/2014/main" val="604218255"/>
                  </a:ext>
                </a:extLst>
              </a:tr>
              <a:tr h="1093273">
                <a:tc>
                  <a:txBody>
                    <a:bodyPr/>
                    <a:lstStyle/>
                    <a:p>
                      <a:pPr algn="just">
                        <a:lnSpc>
                          <a:spcPct val="104000"/>
                        </a:lnSpc>
                        <a:spcAft>
                          <a:spcPts val="800"/>
                        </a:spcAft>
                      </a:pPr>
                      <a:r>
                        <a:rPr lang="fr-FR" sz="1300">
                          <a:effectLst/>
                        </a:rPr>
                        <a:t>Plus de 80 membres d’équipes éducatives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Plus de 120 membres d’équipes éducatives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Plus de 200 membres d’équipes éducatives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Plus de 300 membres d’équipes éducatives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Près de 300 membres d’équipes éducatives</a:t>
                      </a:r>
                    </a:p>
                  </a:txBody>
                  <a:tcPr marL="83026" marR="83026" marT="41513" marB="41513"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Plus de 320 membres d’équipes éducatives</a:t>
                      </a:r>
                    </a:p>
                  </a:txBody>
                  <a:tcPr marL="83026" marR="83026" marT="41513" marB="41513" anchor="ctr"/>
                </a:tc>
                <a:extLst>
                  <a:ext uri="{0D108BD9-81ED-4DB2-BD59-A6C34878D82A}">
                    <a16:rowId xmlns:a16="http://schemas.microsoft.com/office/drawing/2014/main" val="938077085"/>
                  </a:ext>
                </a:extLst>
              </a:tr>
              <a:tr h="608391">
                <a:tc>
                  <a:txBody>
                    <a:bodyPr/>
                    <a:lstStyle/>
                    <a:p>
                      <a:pPr algn="just">
                        <a:lnSpc>
                          <a:spcPct val="104000"/>
                        </a:lnSpc>
                        <a:spcAft>
                          <a:spcPts val="800"/>
                        </a:spcAft>
                      </a:pPr>
                      <a:r>
                        <a:rPr lang="fr-FR" sz="1300">
                          <a:effectLst/>
                        </a:rPr>
                        <a:t>Plus de 1200 élèves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Plus de 1500 élèves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Plus de 2400 élèves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algn="just">
                        <a:lnSpc>
                          <a:spcPct val="104000"/>
                        </a:lnSpc>
                        <a:spcAft>
                          <a:spcPts val="800"/>
                        </a:spcAft>
                      </a:pPr>
                      <a:r>
                        <a:rPr lang="fr-FR" sz="1300">
                          <a:effectLst/>
                        </a:rPr>
                        <a:t>Près de 3000 élèves</a:t>
                      </a:r>
                      <a:endParaRPr lang="fr-FR" sz="1300">
                        <a:effectLst/>
                        <a:latin typeface="Calibri" panose="020F0502020204030204" pitchFamily="34" charset="0"/>
                        <a:ea typeface="PMingLiU" panose="02020500000000000000" pitchFamily="18" charset="-120"/>
                        <a:cs typeface="Arial" panose="020B0604020202020204" pitchFamily="34" charset="0"/>
                      </a:endParaRPr>
                    </a:p>
                  </a:txBody>
                  <a:tcPr marL="62270" marR="62270" marT="8649" marB="0"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Plus de 3300 élèves</a:t>
                      </a:r>
                    </a:p>
                  </a:txBody>
                  <a:tcPr marL="83026" marR="83026" marT="41513" marB="41513" anchor="ctr"/>
                </a:tc>
                <a:tc>
                  <a:txBody>
                    <a:bodyPr/>
                    <a:lstStyle/>
                    <a:p>
                      <a:pPr marL="0" algn="just" defTabSz="914400" rtl="0" eaLnBrk="1" latinLnBrk="0" hangingPunct="1">
                        <a:lnSpc>
                          <a:spcPct val="104000"/>
                        </a:lnSpc>
                        <a:spcAft>
                          <a:spcPts val="800"/>
                        </a:spcAft>
                      </a:pPr>
                      <a:r>
                        <a:rPr lang="fr-FR" sz="1300" kern="1200" dirty="0">
                          <a:solidFill>
                            <a:schemeClr val="dk1"/>
                          </a:solidFill>
                          <a:effectLst/>
                          <a:latin typeface="+mn-lt"/>
                          <a:ea typeface="+mn-ea"/>
                          <a:cs typeface="+mn-cs"/>
                        </a:rPr>
                        <a:t>Plus de 3500 élèves</a:t>
                      </a:r>
                    </a:p>
                  </a:txBody>
                  <a:tcPr marL="83026" marR="83026" marT="41513" marB="41513" anchor="ctr"/>
                </a:tc>
                <a:extLst>
                  <a:ext uri="{0D108BD9-81ED-4DB2-BD59-A6C34878D82A}">
                    <a16:rowId xmlns:a16="http://schemas.microsoft.com/office/drawing/2014/main" val="1726888070"/>
                  </a:ext>
                </a:extLst>
              </a:tr>
            </a:tbl>
          </a:graphicData>
        </a:graphic>
      </p:graphicFrame>
    </p:spTree>
    <p:extLst>
      <p:ext uri="{BB962C8B-B14F-4D97-AF65-F5344CB8AC3E}">
        <p14:creationId xmlns:p14="http://schemas.microsoft.com/office/powerpoint/2010/main" val="1130390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BA0C938-1486-4635-9F6C-44D521FA6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42A7ABB-6A86-4A02-A072-FA82CDCE53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928" y="484632"/>
            <a:ext cx="11244036" cy="5880916"/>
          </a:xfrm>
          <a:prstGeom prst="rect">
            <a:avLst/>
          </a:prstGeom>
          <a:solidFill>
            <a:schemeClr val="bg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re 1">
            <a:extLst>
              <a:ext uri="{FF2B5EF4-FFF2-40B4-BE49-F238E27FC236}">
                <a16:creationId xmlns:a16="http://schemas.microsoft.com/office/drawing/2014/main" id="{06EE7BAE-D0ED-44F6-AF48-97D39C74D0D1}"/>
              </a:ext>
            </a:extLst>
          </p:cNvPr>
          <p:cNvSpPr>
            <a:spLocks noGrp="1"/>
          </p:cNvSpPr>
          <p:nvPr>
            <p:ph type="ctrTitle"/>
          </p:nvPr>
        </p:nvSpPr>
        <p:spPr>
          <a:xfrm>
            <a:off x="4365356" y="806365"/>
            <a:ext cx="7020747" cy="5229630"/>
          </a:xfrm>
        </p:spPr>
        <p:txBody>
          <a:bodyPr>
            <a:normAutofit/>
          </a:bodyPr>
          <a:lstStyle/>
          <a:p>
            <a:pPr algn="l"/>
            <a:r>
              <a:rPr lang="fr-FR" sz="6600" b="1"/>
              <a:t>Méthodologie de l’étude d’impact</a:t>
            </a:r>
          </a:p>
        </p:txBody>
      </p:sp>
      <p:cxnSp>
        <p:nvCxnSpPr>
          <p:cNvPr id="11" name="Straight Connector 10">
            <a:extLst>
              <a:ext uri="{FF2B5EF4-FFF2-40B4-BE49-F238E27FC236}">
                <a16:creationId xmlns:a16="http://schemas.microsoft.com/office/drawing/2014/main" id="{B6916720-6D22-4D4B-BC19-23008C7DD4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9935" y="1600200"/>
            <a:ext cx="0" cy="36576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4827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BF62DD3-35A2-48CF-B35B-91F4E43DED43}"/>
              </a:ext>
            </a:extLst>
          </p:cNvPr>
          <p:cNvSpPr>
            <a:spLocks noGrp="1"/>
          </p:cNvSpPr>
          <p:nvPr>
            <p:ph type="title"/>
          </p:nvPr>
        </p:nvSpPr>
        <p:spPr>
          <a:xfrm>
            <a:off x="1024128" y="585216"/>
            <a:ext cx="8845429" cy="1499616"/>
          </a:xfrm>
        </p:spPr>
        <p:txBody>
          <a:bodyPr/>
          <a:lstStyle/>
          <a:p>
            <a:r>
              <a:rPr lang="fr-FR" b="1" dirty="0"/>
              <a:t>4 objectifs</a:t>
            </a:r>
            <a:endParaRPr lang="fr-FR" dirty="0"/>
          </a:p>
        </p:txBody>
      </p:sp>
      <p:sp>
        <p:nvSpPr>
          <p:cNvPr id="3" name="Espace réservé du contenu 2">
            <a:extLst>
              <a:ext uri="{FF2B5EF4-FFF2-40B4-BE49-F238E27FC236}">
                <a16:creationId xmlns:a16="http://schemas.microsoft.com/office/drawing/2014/main" id="{304F9940-18BE-4BBC-B5B2-019BB184C79B}"/>
              </a:ext>
            </a:extLst>
          </p:cNvPr>
          <p:cNvSpPr>
            <a:spLocks noGrp="1"/>
          </p:cNvSpPr>
          <p:nvPr>
            <p:ph idx="1"/>
          </p:nvPr>
        </p:nvSpPr>
        <p:spPr>
          <a:xfrm>
            <a:off x="1024128" y="1719469"/>
            <a:ext cx="9720073" cy="4023360"/>
          </a:xfrm>
        </p:spPr>
        <p:txBody>
          <a:bodyPr/>
          <a:lstStyle/>
          <a:p>
            <a:pPr marL="457200" indent="-457200">
              <a:buFont typeface="+mj-lt"/>
              <a:buAutoNum type="arabicPeriod"/>
            </a:pPr>
            <a:r>
              <a:rPr lang="fr-FR" dirty="0"/>
              <a:t>Comprendre ce qu’apporte le dispositif</a:t>
            </a:r>
          </a:p>
          <a:p>
            <a:pPr marL="457200" indent="-457200">
              <a:buFont typeface="+mj-lt"/>
              <a:buAutoNum type="arabicPeriod"/>
            </a:pPr>
            <a:r>
              <a:rPr lang="fr-FR" dirty="0"/>
              <a:t>Obtenir des données quantitatives et qualitatives pour l’améliorer</a:t>
            </a:r>
          </a:p>
          <a:p>
            <a:pPr marL="457200" indent="-457200">
              <a:buFont typeface="+mj-lt"/>
              <a:buAutoNum type="arabicPeriod"/>
            </a:pPr>
            <a:r>
              <a:rPr lang="fr-FR" dirty="0"/>
              <a:t>Réunir des éléments pour le déployer et le pérenniser</a:t>
            </a:r>
          </a:p>
          <a:p>
            <a:pPr marL="457200" indent="-457200">
              <a:buFont typeface="+mj-lt"/>
              <a:buAutoNum type="arabicPeriod"/>
            </a:pPr>
            <a:r>
              <a:rPr lang="fr-FR" dirty="0"/>
              <a:t>Disposer d’éléments pour valoriser les actions de l’ESPER</a:t>
            </a:r>
          </a:p>
        </p:txBody>
      </p:sp>
      <p:sp>
        <p:nvSpPr>
          <p:cNvPr id="4" name="Titre 1">
            <a:extLst>
              <a:ext uri="{FF2B5EF4-FFF2-40B4-BE49-F238E27FC236}">
                <a16:creationId xmlns:a16="http://schemas.microsoft.com/office/drawing/2014/main" id="{E9F890AB-BBB7-4584-B763-B0BE8AB19B00}"/>
              </a:ext>
            </a:extLst>
          </p:cNvPr>
          <p:cNvSpPr txBox="1">
            <a:spLocks/>
          </p:cNvSpPr>
          <p:nvPr/>
        </p:nvSpPr>
        <p:spPr>
          <a:xfrm>
            <a:off x="1024128" y="3273553"/>
            <a:ext cx="8845429"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a:lstStyle>
          <a:p>
            <a:r>
              <a:rPr lang="fr-FR" b="1" dirty="0"/>
              <a:t>3 grandes questions </a:t>
            </a:r>
            <a:endParaRPr lang="fr-FR" dirty="0"/>
          </a:p>
        </p:txBody>
      </p:sp>
      <p:sp>
        <p:nvSpPr>
          <p:cNvPr id="5" name="Espace réservé du contenu 2">
            <a:extLst>
              <a:ext uri="{FF2B5EF4-FFF2-40B4-BE49-F238E27FC236}">
                <a16:creationId xmlns:a16="http://schemas.microsoft.com/office/drawing/2014/main" id="{7B27E5AD-DEEE-4A19-8A81-2945D8353D15}"/>
              </a:ext>
            </a:extLst>
          </p:cNvPr>
          <p:cNvSpPr txBox="1">
            <a:spLocks/>
          </p:cNvSpPr>
          <p:nvPr/>
        </p:nvSpPr>
        <p:spPr>
          <a:xfrm>
            <a:off x="1024127" y="4366592"/>
            <a:ext cx="9720073" cy="4023360"/>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457200" indent="-457200">
              <a:buFont typeface="+mj-lt"/>
              <a:buAutoNum type="arabicPeriod"/>
            </a:pPr>
            <a:r>
              <a:rPr lang="fr-FR" dirty="0"/>
              <a:t>Quels impacts à court terme sur les élèves et les membres des équipes éducatives?</a:t>
            </a:r>
          </a:p>
          <a:p>
            <a:pPr marL="457200" indent="-457200">
              <a:buFont typeface="+mj-lt"/>
              <a:buAutoNum type="arabicPeriod"/>
            </a:pPr>
            <a:r>
              <a:rPr lang="fr-FR" dirty="0"/>
              <a:t>Comment la pédagogie « Mon ESS à l’Ecole » permet de faire découvrir et s’approprier les principes et pratiques de l’ESS?</a:t>
            </a:r>
          </a:p>
          <a:p>
            <a:pPr marL="457200" indent="-457200">
              <a:buFont typeface="+mj-lt"/>
              <a:buAutoNum type="arabicPeriod"/>
            </a:pPr>
            <a:r>
              <a:rPr lang="fr-FR" dirty="0"/>
              <a:t>Comment le dispositif donne-t-il envie aux enseignants et aux élèves de rejoindre l’ESS?</a:t>
            </a:r>
          </a:p>
          <a:p>
            <a:pPr>
              <a:buFont typeface="Wingdings" panose="05000000000000000000" pitchFamily="2" charset="2"/>
              <a:buChar char="§"/>
            </a:pPr>
            <a:endParaRPr lang="fr-FR" dirty="0"/>
          </a:p>
          <a:p>
            <a:pPr>
              <a:buFont typeface="Wingdings" panose="05000000000000000000" pitchFamily="2" charset="2"/>
              <a:buChar char="§"/>
            </a:pPr>
            <a:endParaRPr lang="fr-FR" dirty="0"/>
          </a:p>
        </p:txBody>
      </p:sp>
    </p:spTree>
    <p:extLst>
      <p:ext uri="{BB962C8B-B14F-4D97-AF65-F5344CB8AC3E}">
        <p14:creationId xmlns:p14="http://schemas.microsoft.com/office/powerpoint/2010/main" val="135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p:cTn id="2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4" dur="500"/>
                                        <p:tgtEl>
                                          <p:spTgt spid="3">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nodeType="click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1" dur="500"/>
                                        <p:tgtEl>
                                          <p:spTgt spid="3">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 calcmode="lin" valueType="num">
                                      <p:cBhvr>
                                        <p:cTn id="3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8" dur="500"/>
                                        <p:tgtEl>
                                          <p:spTgt spid="3">
                                            <p:txEl>
                                              <p:pRg st="3" end="3"/>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1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44" dur="1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45" dur="1000" fill="hold"/>
                                        <p:tgtEl>
                                          <p:spTgt spid="4">
                                            <p:txEl>
                                              <p:pRg st="0" end="0"/>
                                            </p:txEl>
                                          </p:spTgt>
                                        </p:tgtEl>
                                        <p:attrNameLst>
                                          <p:attrName>style.rotation</p:attrName>
                                        </p:attrNameLst>
                                      </p:cBhvr>
                                      <p:tavLst>
                                        <p:tav tm="0">
                                          <p:val>
                                            <p:fltVal val="90"/>
                                          </p:val>
                                        </p:tav>
                                        <p:tav tm="100000">
                                          <p:val>
                                            <p:fltVal val="0"/>
                                          </p:val>
                                        </p:tav>
                                      </p:tavLst>
                                    </p:anim>
                                    <p:animEffect transition="in" filter="fade">
                                      <p:cBhvr>
                                        <p:cTn id="46" dur="1000"/>
                                        <p:tgtEl>
                                          <p:spTgt spid="4">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5">
                                            <p:txEl>
                                              <p:pRg st="0" end="0"/>
                                            </p:txEl>
                                          </p:spTgt>
                                        </p:tgtEl>
                                        <p:attrNameLst>
                                          <p:attrName>style.visibility</p:attrName>
                                        </p:attrNameLst>
                                      </p:cBhvr>
                                      <p:to>
                                        <p:strVal val="visible"/>
                                      </p:to>
                                    </p:set>
                                    <p:anim calcmode="lin" valueType="num">
                                      <p:cBhvr>
                                        <p:cTn id="5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3" dur="500"/>
                                        <p:tgtEl>
                                          <p:spTgt spid="5">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nodeType="clickEffect">
                                  <p:stCondLst>
                                    <p:cond delay="0"/>
                                  </p:stCondLst>
                                  <p:childTnLst>
                                    <p:set>
                                      <p:cBhvr>
                                        <p:cTn id="57" dur="1" fill="hold">
                                          <p:stCondLst>
                                            <p:cond delay="0"/>
                                          </p:stCondLst>
                                        </p:cTn>
                                        <p:tgtEl>
                                          <p:spTgt spid="5">
                                            <p:txEl>
                                              <p:pRg st="1" end="1"/>
                                            </p:txEl>
                                          </p:spTgt>
                                        </p:tgtEl>
                                        <p:attrNameLst>
                                          <p:attrName>style.visibility</p:attrName>
                                        </p:attrNameLst>
                                      </p:cBhvr>
                                      <p:to>
                                        <p:strVal val="visible"/>
                                      </p:to>
                                    </p:set>
                                    <p:anim calcmode="lin" valueType="num">
                                      <p:cBhvr>
                                        <p:cTn id="58"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9"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60" dur="500"/>
                                        <p:tgtEl>
                                          <p:spTgt spid="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53" presetClass="entr" presetSubtype="16" fill="hold" nodeType="clickEffect">
                                  <p:stCondLst>
                                    <p:cond delay="0"/>
                                  </p:stCondLst>
                                  <p:childTnLst>
                                    <p:set>
                                      <p:cBhvr>
                                        <p:cTn id="64" dur="1" fill="hold">
                                          <p:stCondLst>
                                            <p:cond delay="0"/>
                                          </p:stCondLst>
                                        </p:cTn>
                                        <p:tgtEl>
                                          <p:spTgt spid="5">
                                            <p:txEl>
                                              <p:pRg st="2" end="2"/>
                                            </p:txEl>
                                          </p:spTgt>
                                        </p:tgtEl>
                                        <p:attrNameLst>
                                          <p:attrName>style.visibility</p:attrName>
                                        </p:attrNameLst>
                                      </p:cBhvr>
                                      <p:to>
                                        <p:strVal val="visible"/>
                                      </p:to>
                                    </p:set>
                                    <p:anim calcmode="lin" valueType="num">
                                      <p:cBhvr>
                                        <p:cTn id="65"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6"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égral">
  <a:themeElements>
    <a:clrScheme name="Inté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é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é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0</TotalTime>
  <Words>1805</Words>
  <Application>Microsoft Office PowerPoint</Application>
  <PresentationFormat>Grand écran</PresentationFormat>
  <Paragraphs>249</Paragraphs>
  <Slides>35</Slides>
  <Notes>25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35</vt:i4>
      </vt:variant>
    </vt:vector>
  </HeadingPairs>
  <TitlesOfParts>
    <vt:vector size="42" baseType="lpstr">
      <vt:lpstr>Arial</vt:lpstr>
      <vt:lpstr>Calibri</vt:lpstr>
      <vt:lpstr>Tw Cen MT</vt:lpstr>
      <vt:lpstr>Tw Cen MT Condensed</vt:lpstr>
      <vt:lpstr>Wingdings</vt:lpstr>
      <vt:lpstr>Wingdings 3</vt:lpstr>
      <vt:lpstr>Intégral</vt:lpstr>
      <vt:lpstr>Restitution de l’étude d’impact « Mon ESS à l’Ecole » 2021-2022</vt:lpstr>
      <vt:lpstr>Sommaire</vt:lpstr>
      <vt:lpstr>"Mon ESS à l’École" - 4 exemples de projet </vt:lpstr>
      <vt:lpstr>Présentation PowerPoint</vt:lpstr>
      <vt:lpstr>Présentation PowerPoint</vt:lpstr>
      <vt:lpstr>Un dispositif né en 2016</vt:lpstr>
      <vt:lpstr>Evolution du dispositif de 2016 à 2021</vt:lpstr>
      <vt:lpstr>Méthodologie de l’étude d’impact</vt:lpstr>
      <vt:lpstr>4 objectifs</vt:lpstr>
      <vt:lpstr>Les enseignants</vt:lpstr>
      <vt:lpstr>Projet MESSE</vt:lpstr>
      <vt:lpstr>ESS</vt:lpstr>
      <vt:lpstr>Rôle du lien école-entreprise</vt:lpstr>
      <vt:lpstr>Pratiques pédagogiques</vt:lpstr>
      <vt:lpstr>Projets "Mon ESS à l'Ecole"</vt:lpstr>
      <vt:lpstr>Quelle a été votre plus grande réussite ?</vt:lpstr>
      <vt:lpstr>Thématiques</vt:lpstr>
      <vt:lpstr>Lien avec les entreprises de l'ESS</vt:lpstr>
      <vt:lpstr>Principes de l'ESS qu'ils ont fait découvrir</vt:lpstr>
      <vt:lpstr>Pédagogie active et coopération</vt:lpstr>
      <vt:lpstr>Climat scolaire</vt:lpstr>
      <vt:lpstr>Accompagnement</vt:lpstr>
      <vt:lpstr>Pourquoi souhaitez-vous réitérer l'expérience ?</vt:lpstr>
      <vt:lpstr>Les élèves</vt:lpstr>
      <vt:lpstr>Découverte de l’ESS</vt:lpstr>
      <vt:lpstr>Découverte de l’ESS</vt:lpstr>
      <vt:lpstr>Présentation PowerPoint</vt:lpstr>
      <vt:lpstr>Des apprentissages multiples</vt:lpstr>
      <vt:lpstr>Engagement</vt:lpstr>
      <vt:lpstr>Solidarité</vt:lpstr>
      <vt:lpstr>Découverte des acteurs du territoire</vt:lpstr>
      <vt:lpstr>Une boussole pour l'avenir</vt:lpstr>
      <vt:lpstr>Climat scolaire </vt:lpstr>
      <vt:lpstr>Coopération</vt:lpstr>
      <vt:lpstr>Merci pour votre attention ! Des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Bilan intermédiaire « Mon ESS à l’Ecole »</dc:title>
  <dc:creator>L'ESPER Association</dc:creator>
  <cp:lastModifiedBy>L'ESPER Association</cp:lastModifiedBy>
  <cp:revision>87</cp:revision>
  <dcterms:created xsi:type="dcterms:W3CDTF">2021-01-13T15:57:51Z</dcterms:created>
  <dcterms:modified xsi:type="dcterms:W3CDTF">2022-11-22T11:02:58Z</dcterms:modified>
</cp:coreProperties>
</file>